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365" r:id="rId3"/>
    <p:sldId id="316" r:id="rId4"/>
    <p:sldId id="319" r:id="rId5"/>
    <p:sldId id="320" r:id="rId6"/>
    <p:sldId id="321" r:id="rId7"/>
    <p:sldId id="322" r:id="rId8"/>
    <p:sldId id="366" r:id="rId9"/>
    <p:sldId id="323" r:id="rId10"/>
    <p:sldId id="324" r:id="rId11"/>
    <p:sldId id="326" r:id="rId12"/>
    <p:sldId id="327" r:id="rId13"/>
    <p:sldId id="341" r:id="rId14"/>
    <p:sldId id="325" r:id="rId15"/>
    <p:sldId id="328" r:id="rId16"/>
    <p:sldId id="329" r:id="rId17"/>
    <p:sldId id="330" r:id="rId18"/>
    <p:sldId id="332" r:id="rId19"/>
    <p:sldId id="331" r:id="rId20"/>
    <p:sldId id="333" r:id="rId21"/>
    <p:sldId id="335" r:id="rId22"/>
    <p:sldId id="336" r:id="rId23"/>
    <p:sldId id="337" r:id="rId24"/>
    <p:sldId id="338" r:id="rId25"/>
    <p:sldId id="339" r:id="rId26"/>
    <p:sldId id="340" r:id="rId27"/>
    <p:sldId id="342" r:id="rId28"/>
    <p:sldId id="345" r:id="rId29"/>
    <p:sldId id="344" r:id="rId30"/>
    <p:sldId id="346" r:id="rId31"/>
    <p:sldId id="347" r:id="rId32"/>
    <p:sldId id="348" r:id="rId33"/>
    <p:sldId id="349" r:id="rId34"/>
    <p:sldId id="350" r:id="rId35"/>
    <p:sldId id="351" r:id="rId36"/>
    <p:sldId id="355" r:id="rId37"/>
    <p:sldId id="354" r:id="rId38"/>
    <p:sldId id="356" r:id="rId39"/>
    <p:sldId id="359" r:id="rId40"/>
    <p:sldId id="357" r:id="rId41"/>
    <p:sldId id="358" r:id="rId42"/>
    <p:sldId id="367" r:id="rId43"/>
    <p:sldId id="361" r:id="rId44"/>
    <p:sldId id="362" r:id="rId45"/>
    <p:sldId id="364" r:id="rId46"/>
  </p:sldIdLst>
  <p:sldSz cx="9144000" cy="6858000" type="screen4x3"/>
  <p:notesSz cx="6858000" cy="91440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23" autoAdjust="0"/>
    <p:restoredTop sz="57325" autoAdjust="0"/>
  </p:normalViewPr>
  <p:slideViewPr>
    <p:cSldViewPr>
      <p:cViewPr varScale="1">
        <p:scale>
          <a:sx n="48" d="100"/>
          <a:sy n="48" d="100"/>
        </p:scale>
        <p:origin x="1644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E7819659-4CF2-43B9-9448-6984C5678F69}" type="datetimeFigureOut">
              <a:rPr lang="pl-PL"/>
              <a:pPr>
                <a:defRPr/>
              </a:pPr>
              <a:t>15.12.2016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noProof="0" smtClean="0"/>
              <a:t>Kliknij, aby edytować style wzorca tekstu</a:t>
            </a:r>
          </a:p>
          <a:p>
            <a:pPr lvl="1"/>
            <a:r>
              <a:rPr lang="pl-PL" noProof="0" smtClean="0"/>
              <a:t>Drugi poziom</a:t>
            </a:r>
          </a:p>
          <a:p>
            <a:pPr lvl="2"/>
            <a:r>
              <a:rPr lang="pl-PL" noProof="0" smtClean="0"/>
              <a:t>Trzeci poziom</a:t>
            </a:r>
          </a:p>
          <a:p>
            <a:pPr lvl="3"/>
            <a:r>
              <a:rPr lang="pl-PL" noProof="0" smtClean="0"/>
              <a:t>Czwarty poziom</a:t>
            </a:r>
          </a:p>
          <a:p>
            <a:pPr lvl="4"/>
            <a:r>
              <a:rPr lang="pl-PL" noProof="0" smtClean="0"/>
              <a:t>Piąty poziom</a:t>
            </a:r>
            <a:endParaRPr lang="pl-PL" noProof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055C483D-DA6A-4FD6-9B89-3799D3BA9113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82344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1042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październiku 2011 roku w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Niemczech powstał pierwszy załogowy multikopter. Jest to rozwiązanie wdrożone bardziej jako sztuka dla sztuki, niż praktyczne rozwiązanie inżynierskie, ale od tego czasu powstało wiele podobnych projektów.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969525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Najpopularniejszym użytkiem wielowirnikowców zdalnie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sterowanych jest fotografia. Nie tylko fotografia artystyczna i filmowa, ale wszelkie zadania wymagające akwizycji obrazu. Linia lotnicza 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EasyJet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używa dronów do prowadzenia inspekcji samolotów. 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Quadcoptery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są obsługiwane przez inżynierów, którzy sprawdzają stan samolotu siedząc w centrali.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12222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Obszary zastosowań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sterowanych i autonomicznych modeli latających cały czas się poszerzają. Dla przykładu – system nazwany </a:t>
            </a:r>
            <a:r>
              <a:rPr lang="pl-PL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Precision </a:t>
            </a:r>
            <a:r>
              <a:rPr lang="pl-PL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Farming</a:t>
            </a:r>
            <a:r>
              <a:rPr lang="pl-PL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polega na użyciu floty autonomicznych 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multikopterów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celem zebrania informacji odnośnie upraw. Oprócz standardowej kamery wykorzystuje czujniki laserowe, kamery promieniowania cieplnego i oczywiście zaawansowaną matematykę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Używane w misjach typu 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search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&amp; 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rescue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np. przy wyszukiwaniu ofiar przy katastrofach naturalnych, czy pomocy topielcom nad wodą (dostarczając koło ratunkowe)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Badaniach naukowych, np. do akwizycji owadów z danego regionu celem określenia niebezpieczeństw chorobowych, lub inspekcji jezior lawy w czynnych wulkanach.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Nadzór i ochrona, np. niedawno zaczęły wchodzić do obiegu autonomiczne 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multikoptery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polujące na inne niepożądane jednostki latające i strzelające w nie siatką.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Hobby – wyścigi. W marcu w Dubaju odbyły się pierwsze mistrzostwa świata w wyścigach 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multicopterów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Inne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3694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475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smtClean="0"/>
              <a:t>Rama –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dirty="0" smtClean="0"/>
              <a:t>Sztywna i lekka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dirty="0" smtClean="0"/>
              <a:t>Różne konstrukcje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dirty="0" smtClean="0"/>
              <a:t>Materiały</a:t>
            </a:r>
            <a:r>
              <a:rPr lang="pl-PL" baseline="0" dirty="0" smtClean="0"/>
              <a:t> – 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włókno węglowe - 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wysoki stosunek sztywności do masy i dobra wytrzymałość zmęczeniowa</a:t>
            </a:r>
            <a:endParaRPr lang="pl-PL" baseline="0" dirty="0" smtClean="0"/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włókno szklano-epoksydowe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Aluminium - tanie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ABS – wyższe temperatury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PLA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Rozpiętość – odległość między osiami przeciwległych silników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l-PL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Sterownik lotu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Główny element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Minimalny wariant: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Mikrokontroler i potrzebna elektronika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Sensory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Może dodatkowe zadania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Obliczanie trasy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Przetwarzanie parametrów lotu</a:t>
            </a:r>
          </a:p>
          <a:p>
            <a:pPr marL="1085850" lvl="2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Inne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l-PL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Moduł radiowy – zazwyczaj razem z tzw. aparaturą, czyli pilotem RC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l-PL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Kontrolery obrotów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Sterowanie PPM lub PWM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Każdy producent dostarcza własną instrukcję konfiguracji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l-PL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Bateria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Litowo-polimerowa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Jedna bateria, poprzez zastosowanie BEC w kontrolerach obrotów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2-6 komór 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(7,4 V – 22,2 V).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l-PL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l-PL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Silniki ze śmigłem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Bezszczotkowe silniki DC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Synchroniczne silniki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Źródło zasilania – prąd stały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Kontroler obrotów pobudza prądem trójfazowym.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Moc od kilkunastu do nawet 1000W, natężenie prądu od kilku do kilkudziesięciu amperów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Śmigła o danym skoku i średnicy</a:t>
            </a:r>
            <a:endParaRPr lang="pl-PL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330766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najbliższych slajdach przedstawię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podstawowy opis matematyczny quadcoptera. Będzie tu dużo uproszczeń, lecz ogólne zachowanie będzie w przybliżeniu prawidłowe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dirty="0" smtClean="0"/>
          </a:p>
          <a:p>
            <a:r>
              <a:rPr lang="pl-PL" dirty="0" smtClean="0"/>
              <a:t>Przyjęto</a:t>
            </a:r>
            <a:r>
              <a:rPr lang="pl-PL" baseline="0" dirty="0" smtClean="0"/>
              <a:t> układ współrzędnych jak na rysunku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58736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notatek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Zdefiniowano kolejno pozycję i orientację quadcoptera w globalnym układzie współrzędnych </a:t>
                </a:r>
                <a:r>
                  <a:rPr lang="pl-PL" sz="1200" b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b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b­­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</a:t>
                </a:r>
                <a:r>
                  <a:rPr lang="pl-PL" sz="1200" b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]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jako: </a:t>
                </a:r>
                <a:endParaRPr lang="pl-PL" sz="1200" b="1" i="1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200" b="1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𝛏</m:t>
                    </m:r>
                    <m:r>
                      <a:rPr lang="pl-PL" sz="1200" b="0" i="0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(</m:t>
                    </m:r>
                  </m:oMath>
                </a14:m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ksi) – wektor położenia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/>
                </a:r>
                <a:b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endParaRPr lang="pl-PL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b="1" i="1" smtClean="0">
                        <a:latin typeface="Cambria Math" panose="02040503050406030204" pitchFamily="18" charset="0"/>
                      </a:rPr>
                      <m:t>𝛈</m:t>
                    </m:r>
                  </m:oMath>
                </a14:m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(eta) – wektor orientacji, gdzie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20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𝜙</m:t>
                    </m:r>
                  </m:oMath>
                </a14:m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(fi) 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– obrót (</a:t>
                </a:r>
                <a:r>
                  <a:rPr lang="pl-PL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roll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endParaRPr lang="pl-PL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20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𝜃</m:t>
                    </m:r>
                  </m:oMath>
                </a14:m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</a:t>
                </a:r>
                <a:r>
                  <a:rPr lang="pl-PL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theta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– pochylenie (</a:t>
                </a:r>
                <a:r>
                  <a:rPr lang="pl-PL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pitch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endParaRPr lang="pl-PL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𝜓</m:t>
                    </m:r>
                  </m:oMath>
                </a14:m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(psi) 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– skręt (</a:t>
                </a:r>
                <a:r>
                  <a:rPr lang="pl-PL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yaw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b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r>
                  <a:rPr lang="pl-PL" sz="1200" b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razem:</a:t>
                </a:r>
                <a:r>
                  <a:rPr lang="pl-PL" sz="1200" b="1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RPY</a:t>
                </a:r>
                <a:endParaRPr lang="pl-PL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Symbol zastępczy notatek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Zdefiniowano kolejno pozycję i orientację quadcoptera w globalnym układzie współrzędnych </a:t>
                </a:r>
                <a:r>
                  <a:rPr lang="pl-PL" sz="1200" b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b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b­­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</a:t>
                </a:r>
                <a:r>
                  <a:rPr lang="pl-PL" sz="1200" b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]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jako: </a:t>
                </a:r>
                <a:endParaRPr lang="pl-PL" sz="1200" b="1" i="1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l-PL" sz="1200" b="1" i="0" kern="120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𝛏</a:t>
                </a:r>
                <a:r>
                  <a:rPr lang="pl-PL" sz="1200" b="0" i="0" kern="120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(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ksi) – wektor położenia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/>
                </a:r>
                <a:b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endParaRPr lang="pl-PL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l-PL" b="1" i="0" smtClean="0">
                    <a:latin typeface="Cambria Math" panose="02040503050406030204" pitchFamily="18" charset="0"/>
                  </a:rPr>
                  <a:t>𝛈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(eta) – wektor orientacji, gdzie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pl-PL" sz="1200" i="0" kern="120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𝜙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(fi) 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– obrót (</a:t>
                </a:r>
                <a:r>
                  <a:rPr lang="pl-PL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roll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endParaRPr lang="pl-PL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pl-PL" sz="1200" i="0" kern="120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𝜃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</a:t>
                </a:r>
                <a:r>
                  <a:rPr lang="pl-PL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theta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– pochylenie (</a:t>
                </a:r>
                <a:r>
                  <a:rPr lang="pl-PL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pitch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endParaRPr lang="pl-PL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pl-PL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𝜓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(psi) 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– skręt (</a:t>
                </a:r>
                <a:r>
                  <a:rPr lang="pl-PL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yaw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b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r>
                  <a:rPr lang="pl-PL" sz="1200" b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razem:</a:t>
                </a:r>
                <a:r>
                  <a:rPr lang="pl-PL" sz="1200" b="1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RPY</a:t>
                </a:r>
                <a:endParaRPr lang="pl-PL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1545257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notatek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pl-PL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Symbol zastępczy notatek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Zdefiniowano kolejno pozycję i orientację quadcoptera w globalnym układzie współrzędnych </a:t>
                </a:r>
                <a:r>
                  <a:rPr lang="pl-PL" sz="1200" b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[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b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b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, b­­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</a:t>
                </a:r>
                <a:r>
                  <a:rPr lang="pl-PL" sz="1200" b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]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jako: </a:t>
                </a:r>
                <a:endParaRPr lang="pl-PL" sz="1200" b="1" i="1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l-PL" sz="1200" b="1" i="0" kern="120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𝛏</a:t>
                </a:r>
                <a:r>
                  <a:rPr lang="pl-PL" sz="1200" b="0" i="0" kern="120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(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ksi) – wektor położenia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/>
                </a:r>
                <a:b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endParaRPr lang="pl-PL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pl-PL" b="1" i="0" smtClean="0">
                    <a:latin typeface="Cambria Math" panose="02040503050406030204" pitchFamily="18" charset="0"/>
                  </a:rPr>
                  <a:t>𝛈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(eta) – wektor orientacji, gdzie</a:t>
                </a: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pl-PL" sz="1200" i="0" kern="120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𝜙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(fi) 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– obrót (</a:t>
                </a:r>
                <a:r>
                  <a:rPr lang="pl-PL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roll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endParaRPr lang="pl-PL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pl-PL" sz="1200" i="0" kern="120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𝜃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</a:t>
                </a:r>
                <a:r>
                  <a:rPr lang="pl-PL" sz="1200" kern="120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theta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– pochylenie (</a:t>
                </a:r>
                <a:r>
                  <a:rPr lang="pl-PL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pitch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endParaRPr lang="pl-PL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pPr marL="628650" lvl="1" indent="-171450">
                  <a:buFont typeface="Arial" panose="020B0604020202020204" pitchFamily="34" charset="0"/>
                  <a:buChar char="•"/>
                </a:pPr>
                <a:r>
                  <a:rPr lang="pl-PL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𝜓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(psi) 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– skręt (</a:t>
                </a:r>
                <a:r>
                  <a:rPr lang="pl-PL" sz="1200" kern="1200" dirty="0" err="1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yaw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</a:t>
                </a:r>
                <a:b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</a:br>
                <a:r>
                  <a:rPr lang="pl-PL" sz="1200" b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razem:</a:t>
                </a:r>
                <a:r>
                  <a:rPr lang="pl-PL" sz="1200" b="1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RPY</a:t>
                </a:r>
                <a:endParaRPr lang="pl-PL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82593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Macierz rotacji lokalny-&gt;globalny </a:t>
            </a:r>
            <a:r>
              <a:rPr lang="pl-PL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transformacja RPY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001850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Daje to następującą zależność prędkości kątowych w obydwu układach: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3486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Ukazane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są zwroty momentów dla quadcoptera typu x4, w przeciwieństwie do +4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76788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4161549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Siła ciągu generowana przez śmigło w zależności od prędkości obrotowej jest w przybliżeniu wyrażona wzorem</a:t>
            </a:r>
          </a:p>
          <a:p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Daje to wektor ciągu w układzie lokalnym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682929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Moment generowany przez śmigło w zależności od prędkości obrotowej jest w przybliżeniu wyrażony wzorem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0845857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uproszczonego modelu można przyjąć siły oporu ruchu w układzie lokalnym zależne liniowo od prędkości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945392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notatek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Założono strukturę quadcoptera o ramionach pokrywających się z osiami b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 b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układu lokalnego. Macierz bezwładności </a:t>
                </a:r>
                <a:r>
                  <a:rPr lang="pl-PL" sz="1200" b="1" i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 może być zapisana następująco:</a:t>
                </a:r>
              </a:p>
              <a:p>
                <a:endParaRPr lang="pl-PL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Często w praktyce przy odpowiedniej symetrii konstrukcji można założyć, że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𝑥𝑥</m:t>
                        </m:r>
                      </m:sub>
                    </m:sSub>
                    <m:r>
                      <a:rPr lang="pl-PL" sz="1200" i="1" kern="120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𝐼</m:t>
                        </m:r>
                      </m:e>
                      <m:sub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𝑦𝑦</m:t>
                        </m:r>
                      </m:sub>
                    </m:sSub>
                  </m:oMath>
                </a14:m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</a:p>
            </p:txBody>
          </p:sp>
        </mc:Choice>
        <mc:Fallback xmlns="">
          <p:sp>
            <p:nvSpPr>
              <p:cNvPr id="3" name="Symbol zastępczy notatek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Założono strukturę quadcoptera o ramionach pokrywających się z osiami b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x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 b</a:t>
                </a:r>
                <a:r>
                  <a:rPr lang="pl-PL" sz="1200" kern="1200" baseline="-250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układu lokalnego. Macierz bezwładności </a:t>
                </a:r>
                <a:r>
                  <a:rPr lang="pl-PL" sz="1200" b="1" i="1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 może być zapisana następująco:</a:t>
                </a:r>
              </a:p>
              <a:p>
                <a:endParaRPr lang="pl-PL" sz="1200" kern="120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Często w praktyce przy odpowiedniej symetrii konstrukcji można założyć, że </a:t>
                </a:r>
                <a:r>
                  <a:rPr lang="pl-PL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𝐼_𝑥𝑥=𝐼_𝑦𝑦</a:t>
                </a:r>
                <a:r>
                  <a:rPr lang="pl-PL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</a:t>
                </a:r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567204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Wykorzystując podane powyżej zależności można wyprowadzić równania dynamiczne ruchu.</a:t>
            </a:r>
            <a:b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podstawie [2] i wypisanych równań </a:t>
            </a:r>
            <a:r>
              <a:rPr lang="pl-P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(10)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pl-P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(11)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można zapisać równanie opisujące dynamikę zmian pozycji dla układu inercjalnego: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64310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Wykorzystując podane powyżej zależności można wyprowadzić równania dynamiczne ruchu.</a:t>
            </a:r>
            <a:b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podstawie [2] i wypisanych równań </a:t>
            </a:r>
            <a:r>
              <a:rPr lang="pl-P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(10)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pl-P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(11)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można zapisać równanie opisujące dynamikę zmian pozycji dla układu inercjalnego: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652887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Wykorzystując podane powyżej zależności można wyprowadzić równania dynamiczne ruchu.</a:t>
            </a:r>
            <a:b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podstawie [2] i wypisanych równań </a:t>
            </a:r>
            <a:r>
              <a:rPr lang="pl-P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(5)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pl-P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(10)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</a:t>
            </a:r>
            <a:r>
              <a:rPr lang="pl-PL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(11)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można zapisać równanie opisujące dynamikę zmian pozycji dla układu inercjalnego:</a:t>
            </a:r>
            <a:endParaRPr lang="pl-PL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912728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notatek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Należy</a:t>
                </a:r>
                <a:r>
                  <a:rPr lang="pl-PL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zauważyć, że kąt skrętu (</a:t>
                </a:r>
                <a:r>
                  <a:rPr lang="pl-PL" sz="1200" kern="1200" baseline="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yaw</a:t>
                </a:r>
                <a:r>
                  <a:rPr lang="pl-PL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</a:t>
                </a:r>
                <a14:m>
                  <m:oMath xmlns:m="http://schemas.openxmlformats.org/officeDocument/2006/math">
                    <m:r>
                      <a:rPr lang="pl-PL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(psi) jest zapisany z notacją kropki. Chcę sterować obrotem, pochyleniem, i prędkością obrotową</a:t>
                </a:r>
                <a:r>
                  <a:rPr lang="pl-PL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wokół osi </a:t>
                </a:r>
                <a:r>
                  <a:rPr lang="pl-PL" sz="1200" b="1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 </a:t>
                </a:r>
                <a:r>
                  <a:rPr lang="pl-PL" sz="1200" b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układu inercjalnego (</a:t>
                </a:r>
                <a:r>
                  <a:rPr lang="pl-PL" sz="1200" b="0" kern="1200" baseline="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yawRate</a:t>
                </a:r>
                <a:r>
                  <a:rPr lang="pl-PL" sz="1200" b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). Jest to możliwie najprostsze sterowanie.</a:t>
                </a:r>
                <a:endParaRPr lang="pl-PL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Symbol zastępczy notatek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Należy</a:t>
                </a:r>
                <a:r>
                  <a:rPr lang="pl-PL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zauważyć, że kąt skrętu (</a:t>
                </a:r>
                <a:r>
                  <a:rPr lang="pl-PL" sz="1200" kern="1200" baseline="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yaw</a:t>
                </a:r>
                <a:r>
                  <a:rPr lang="pl-PL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</a:t>
                </a:r>
                <a:r>
                  <a:rPr lang="pl-PL" i="0" smtClean="0">
                    <a:latin typeface="Cambria Math" panose="02040503050406030204" pitchFamily="18" charset="0"/>
                  </a:rPr>
                  <a:t>𝜓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(psi) jest zapisany z notacją kropki. Chcę sterować obrotem, pochyleniem, i prędkością obrotową</a:t>
                </a:r>
                <a:r>
                  <a:rPr lang="pl-PL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wokół osi </a:t>
                </a:r>
                <a:r>
                  <a:rPr lang="pl-PL" sz="1200" b="1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 </a:t>
                </a:r>
                <a:r>
                  <a:rPr lang="pl-PL" sz="1200" b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układu inercjalnego (</a:t>
                </a:r>
                <a:r>
                  <a:rPr lang="pl-PL" sz="1200" b="0" kern="1200" baseline="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yawRate</a:t>
                </a:r>
                <a:r>
                  <a:rPr lang="pl-PL" sz="1200" b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). Jest to możliwie najprostsze sterowanie.</a:t>
                </a:r>
                <a:endParaRPr lang="pl-PL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982111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Silnik, </a:t>
            </a:r>
            <a:r>
              <a:rPr lang="pl-PL" sz="1200" b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kv</a:t>
            </a:r>
            <a:r>
              <a:rPr lang="pl-PL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współczynnik oznaczający ilość obrotów na minutę na volt</a:t>
            </a:r>
            <a:r>
              <a:rPr lang="pl-P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bez obciążenia, 800 jest dla większych śmigieł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Śmigło</a:t>
            </a:r>
            <a:endParaRPr lang="pl-PL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572714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71737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smtClean="0"/>
              <a:t>W świecie</a:t>
            </a:r>
            <a:r>
              <a:rPr lang="pl-PL" baseline="0" dirty="0" smtClean="0"/>
              <a:t> modeli latających można odnieść wrażenie, że panuje duży chaos semantyczny. Jest to obszar techniki i nauki na który bardzo intensywnie oddziałuje kultura popularna, marketing, media i filmy. Nieporozumienie to dotyczy niepoprawnego używania rzeczownika „dron”. Mowa o utożsamianiu określenia „dron” z określeniami „wielowirnikowiec”, czy „quadcopter”.</a:t>
            </a:r>
            <a:endParaRPr lang="pl-PL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smtClean="0"/>
              <a:t>Dron, UAV (</a:t>
            </a:r>
            <a:r>
              <a:rPr lang="pl-PL" dirty="0" err="1" smtClean="0"/>
              <a:t>Unmanned</a:t>
            </a:r>
            <a:r>
              <a:rPr lang="pl-PL" dirty="0" smtClean="0"/>
              <a:t> </a:t>
            </a:r>
            <a:r>
              <a:rPr lang="pl-PL" dirty="0" err="1" smtClean="0"/>
              <a:t>aerial</a:t>
            </a:r>
            <a:r>
              <a:rPr lang="pl-PL" dirty="0" smtClean="0"/>
              <a:t> </a:t>
            </a:r>
            <a:r>
              <a:rPr lang="pl-PL" dirty="0" err="1" smtClean="0"/>
              <a:t>vehicle</a:t>
            </a:r>
            <a:r>
              <a:rPr lang="pl-PL" dirty="0" smtClean="0"/>
              <a:t>)</a:t>
            </a:r>
            <a:r>
              <a:rPr lang="pl-PL" baseline="0" dirty="0" smtClean="0"/>
              <a:t> – Ze względu na brak narzuconej definicji naukowej mogę się odwołać do 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Oxford Dictionary.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Określa on rzeczownik DRON jako </a:t>
            </a:r>
            <a:r>
              <a:rPr lang="pl-PL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„bezzałogowa, zdalnie sterowana maszyna latająca lub pocisk”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Wg tej definicji zarówno prosty model zdalnie sterowany, jak i bezzałogowy samolot wojskowy można nazwać dronem,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FPV – First Person 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View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tak określa się drony wyposażone w kamerę z możliwością transmisji obrazu na żywo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 RC – (ang. Remote/Radio Controlled) Modele zdalnie sterowane. Można podzielić na modele latające, jeżdżące oraz pływające. Rodzaj wyposażenia stosowany w każdym z powyższych rodzajów modelarstwa jest różny m.in. ze względu na ilość kanałów koniecznych do poprawnego kontrolowania modelu. Np. w modelu samochodu wystarczy nadajnik i odbiornik dwukanałowy, umożliwiający sterowanie mocą silnika oraz kierunkiem jazdy. Taka aparatura pozwala również na kontrolę prostego modelu szybowca, w którym steruje się sterem wysokości i kierunku, jest ona jednak zupełnie nieprzydatna w modelu samolotu, w którym steruje się także mocą silnika, lotkami oraz ew. innym wyposażeniem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Wielowirnikowiec – latający pojazd wirnikowy o więcej niż 2 śmigłach.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Quadcopter – zdalnie sterowany wielowirnikowiec o  4 śmigłach.  </a:t>
            </a:r>
            <a:b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pl-P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zdjęciu widzimy wielowirnikowiec zbudowany na Uniwersytecie 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Stamford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 projekcie o nazwie STARMAC. Można ten skrót przetłumaczyć jako </a:t>
            </a:r>
            <a:r>
              <a:rPr lang="pl-PL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„Platforma testowa dla </a:t>
            </a:r>
            <a:r>
              <a:rPr lang="pl-PL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multiagentowej</a:t>
            </a:r>
            <a:r>
              <a:rPr lang="pl-PL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kontroli latającego </a:t>
            </a:r>
            <a:r>
              <a:rPr lang="pl-PL" sz="1200" b="1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wielowirnikowca</a:t>
            </a:r>
            <a:r>
              <a:rPr lang="pl-PL" sz="1200" b="1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”</a:t>
            </a:r>
            <a:endParaRPr lang="pl-PL" b="1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24089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19217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22582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6609648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45083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smtClean="0"/>
              <a:t>Parametrami, którymi rzeczywiście</a:t>
            </a:r>
            <a:r>
              <a:rPr lang="pl-PL" baseline="0" dirty="0" smtClean="0"/>
              <a:t> mogę sterować w moim przypadku jest nastawa regulatora obrotów każdego silnika.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baseline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smtClean="0"/>
              <a:t>Stan obiektu </a:t>
            </a:r>
            <a:r>
              <a:rPr lang="pl-PL" dirty="0" smtClean="0"/>
              <a:t>chcę zmieniać </a:t>
            </a:r>
            <a:r>
              <a:rPr lang="pl-PL" dirty="0" smtClean="0"/>
              <a:t>momentem przyłożonym</a:t>
            </a:r>
            <a:r>
              <a:rPr lang="pl-PL" baseline="0" dirty="0" smtClean="0"/>
              <a:t> do każdej z osi.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Moment dla osi </a:t>
            </a:r>
            <a:r>
              <a:rPr lang="pl-PL" b="1" baseline="0" dirty="0" smtClean="0"/>
              <a:t>x</a:t>
            </a:r>
            <a:r>
              <a:rPr lang="pl-PL" baseline="0" dirty="0" smtClean="0"/>
              <a:t> i </a:t>
            </a:r>
            <a:r>
              <a:rPr lang="pl-PL" b="1" baseline="0" dirty="0" smtClean="0"/>
              <a:t>y</a:t>
            </a:r>
            <a:r>
              <a:rPr lang="pl-PL" baseline="0" dirty="0" smtClean="0"/>
              <a:t> jest zależny od siły ciągu generowanej przez silnik.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Moment dla osi </a:t>
            </a:r>
            <a:r>
              <a:rPr lang="pl-PL" b="1" baseline="0" dirty="0" smtClean="0"/>
              <a:t>z</a:t>
            </a:r>
            <a:r>
              <a:rPr lang="pl-PL" b="0" baseline="0" dirty="0" smtClean="0"/>
              <a:t> jest zależny od momentu reakcji przyłożonej do ramy wynikającej z obrotu śmigła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l-PL" b="0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l-PL" b="0" baseline="0" dirty="0" smtClean="0"/>
              <a:t>Potrzebuję więc znaleźć tę zależność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l-PL" b="1" baseline="0" dirty="0" smtClean="0"/>
          </a:p>
          <a:p>
            <a:pPr marL="171450" lvl="0" indent="-171450">
              <a:buFont typeface="Arial" panose="020B0604020202020204" pitchFamily="34" charset="0"/>
              <a:buChar char="•"/>
            </a:pPr>
            <a:endParaRPr lang="pl-PL" b="0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6982590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pl-PL" b="0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952733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lvl="0" indent="-171450">
              <a:buFont typeface="Arial" panose="020B0604020202020204" pitchFamily="34" charset="0"/>
              <a:buChar char="•"/>
            </a:pPr>
            <a:endParaRPr lang="pl-PL" b="0" baseline="0" dirty="0" smtClean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41614664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smtClean="0"/>
              <a:t>Punkt pracy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04745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notatek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l-PL" dirty="0" smtClean="0"/>
                  <a:t>Wiemy z równania (9), że </a:t>
                </a:r>
                <a14:m>
                  <m:oMath xmlns:m="http://schemas.openxmlformats.org/officeDocument/2006/math">
                    <m:r>
                      <a:rPr lang="pl-PL" sz="120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𝐹</m:t>
                    </m:r>
                    <m:r>
                      <a:rPr lang="pl-PL" sz="120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b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𝐹</m:t>
                        </m:r>
                      </m:sub>
                    </m:sSub>
                    <m:sSup>
                      <m:sSupPr>
                        <m:ctrlP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𝜔</m:t>
                        </m:r>
                      </m:e>
                      <m:sup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lang="pl-PL" dirty="0" smtClean="0"/>
                  <a:t>, a skoro z równania (12) </a:t>
                </a:r>
                <a14:m>
                  <m:oMath xmlns:m="http://schemas.openxmlformats.org/officeDocument/2006/math">
                    <m:r>
                      <a:rPr lang="pl-PL" sz="120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𝑀</m:t>
                    </m:r>
                    <m:r>
                      <a:rPr lang="pl-PL" sz="1200" i="1" kern="120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  <a:ea typeface="+mn-ea"/>
                        <a:cs typeface="+mn-cs"/>
                      </a:rPr>
                      <m:t>=</m:t>
                    </m:r>
                    <m:sSub>
                      <m:sSubPr>
                        <m:ctrlP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𝑘</m:t>
                        </m:r>
                      </m:e>
                      <m:sub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𝑀</m:t>
                        </m:r>
                      </m:sub>
                    </m:sSub>
                    <m:sSup>
                      <m:sSupPr>
                        <m:ctrlP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pPr>
                      <m:e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𝜔</m:t>
                        </m:r>
                      </m:e>
                      <m:sup>
                        <m:r>
                          <a:rPr lang="pl-PL" sz="1200" i="1" kern="120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2</m:t>
                        </m:r>
                      </m:sup>
                    </m:sSup>
                  </m:oMath>
                </a14:m>
                <a:r>
                  <a:rPr lang="pl-PL" dirty="0" smtClean="0"/>
                  <a:t>, to (19)</a:t>
                </a:r>
                <a:endParaRPr lang="pl-PL" dirty="0"/>
              </a:p>
            </p:txBody>
          </p:sp>
        </mc:Choice>
        <mc:Fallback xmlns="">
          <p:sp>
            <p:nvSpPr>
              <p:cNvPr id="3" name="Symbol zastępczy notatek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l-PL" dirty="0" smtClean="0"/>
                  <a:t>Wiemy z równania (9), że </a:t>
                </a:r>
                <a:r>
                  <a:rPr lang="pl-PL" sz="1200" i="0" kern="120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𝐹=</a:t>
                </a:r>
                <a:r>
                  <a:rPr lang="pl-PL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𝑘_𝐹 𝜔^2</a:t>
                </a:r>
                <a:r>
                  <a:rPr lang="pl-PL" dirty="0" smtClean="0"/>
                  <a:t>, a skoro z równania (12) </a:t>
                </a:r>
                <a:r>
                  <a:rPr lang="pl-PL" sz="1200" i="0" kern="1200" smtClean="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𝑀=</a:t>
                </a:r>
                <a:r>
                  <a:rPr lang="pl-PL" sz="1200" i="0" kern="1200">
                    <a:solidFill>
                      <a:schemeClr val="tx1"/>
                    </a:solidFill>
                    <a:effectLst/>
                    <a:latin typeface="Cambria Math" panose="02040503050406030204" pitchFamily="18" charset="0"/>
                    <a:ea typeface="+mn-ea"/>
                    <a:cs typeface="+mn-cs"/>
                  </a:rPr>
                  <a:t>𝑘_𝑀 𝜔^2</a:t>
                </a:r>
                <a:r>
                  <a:rPr lang="pl-PL" dirty="0" smtClean="0"/>
                  <a:t>, to (19)</a:t>
                </a:r>
                <a:endParaRPr lang="pl-PL" dirty="0"/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5096506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T – poza sprzężeniem zwrotnym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5141532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Istnieją też rozwiązania o innej ilości wirników: 3 (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tricopter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5 (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pentacopter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6 (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heksacopter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8 (</a:t>
            </a:r>
            <a:r>
              <a:rPr lang="pl-PL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octacopter</a:t>
            </a:r>
            <a:r>
              <a:rPr lang="pl-PL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b="1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8960977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Schemat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40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618557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41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788604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Dla regulatora proporcjonalnego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42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23293776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Schemat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43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947468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0" dirty="0" smtClean="0"/>
              <a:t>Rama nie musi mieć standardowego kształtu – centralnej płytki ramy i dołączonych ramion</a:t>
            </a:r>
            <a:r>
              <a:rPr lang="pl-PL" b="0" baseline="0" dirty="0" smtClean="0"/>
              <a:t> z zamocowanymi śmigłami. Konstrukcje mogą być różne, jak np. rama wycięta z jednego arkusza laminatu węglowego nazwana PIERŚCIEŃ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06490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0" dirty="0" smtClean="0"/>
              <a:t>Np. DJI </a:t>
            </a:r>
            <a:r>
              <a:rPr lang="pl-PL" b="0" dirty="0" err="1" smtClean="0"/>
              <a:t>Phantom</a:t>
            </a:r>
            <a:r>
              <a:rPr lang="pl-PL" b="0" dirty="0" smtClean="0"/>
              <a:t> – wszystko zabudowane w jednolitej obudowie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385197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0" dirty="0" smtClean="0"/>
              <a:t>Śmigła nie muszą być zamontowane jak</a:t>
            </a:r>
            <a:r>
              <a:rPr lang="pl-PL" b="0" baseline="0" dirty="0" smtClean="0"/>
              <a:t> na poprzednich ilustracjach. Montaż „od dołu” zapewnia wyższą sprawność śmigła. Montaż podwójny pozwala zachować mniejszy rozmiar.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77181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0" dirty="0" smtClean="0"/>
              <a:t>Śmigła nie muszą być zamontowane jak</a:t>
            </a:r>
            <a:r>
              <a:rPr lang="pl-PL" b="0" baseline="0" dirty="0" smtClean="0"/>
              <a:t> na poprzednich ilustracjach. Montaż „od dołu” zapewnia wyższą sprawność śmigła. Montaż podwójny pozwala zachować mniejszy rozmiar.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69099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HyTAQ Robot (Hybrid Terrestrial and Aerial Quadrotor)</a:t>
            </a:r>
            <a:r>
              <a:rPr lang="pl-PL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hybrydowy naziemny i powietrzny quadcopter.</a:t>
            </a: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39583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99FCFD-D7C3-4A7F-9BE1-36A3DD248744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8186108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87828-5A06-4599-B4C8-148A0DD23D17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059053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884988" y="476250"/>
            <a:ext cx="1801812" cy="5649913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476375" y="476250"/>
            <a:ext cx="5256213" cy="5649913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240182-CECA-41B4-B5C3-B64C01B216D4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30911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30C4E8-D3C5-4A66-AB54-09B4D124EFB7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4067930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AB868E-737B-4D84-AB2E-764EC356873A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3348087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476375" y="1628775"/>
            <a:ext cx="3529013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57788" y="1628775"/>
            <a:ext cx="3529012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FC832B-9447-4117-AA58-8932A1CB7FCA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7826029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143E85-717F-4C25-B9B8-6A8FE1E371B3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4202304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0D091C-DCD6-47DB-AD16-6BF0365FD417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48205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686A3E-E59C-4122-A0B2-32669C11CE4C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72198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690371-21A9-428F-A0F6-74A74B06666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469608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A657D6-FB0D-4C52-ADBD-20A85C496137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54225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76375" y="476250"/>
            <a:ext cx="7210425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smtClean="0"/>
              <a:t>Kliknij, aby edytować styl wzorca tytułu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76375" y="1628775"/>
            <a:ext cx="7210425" cy="449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smtClean="0"/>
              <a:t>Kliknij, aby edytować style wzorca tekstu</a:t>
            </a:r>
          </a:p>
          <a:p>
            <a:pPr lvl="1"/>
            <a:r>
              <a:rPr lang="pl-PL" altLang="pl-PL" smtClean="0"/>
              <a:t>Drugi poziom</a:t>
            </a:r>
          </a:p>
          <a:p>
            <a:pPr lvl="2"/>
            <a:r>
              <a:rPr lang="pl-PL" altLang="pl-PL" smtClean="0"/>
              <a:t>Trzeci poziom</a:t>
            </a:r>
          </a:p>
          <a:p>
            <a:pPr lvl="3"/>
            <a:r>
              <a:rPr lang="pl-PL" altLang="pl-PL" smtClean="0"/>
              <a:t>Czwarty poziom</a:t>
            </a:r>
          </a:p>
          <a:p>
            <a:pPr lvl="4"/>
            <a:r>
              <a:rPr lang="pl-PL" altLang="pl-PL" smtClean="0"/>
              <a:t>Piąty poziom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panose="020B0604030504040204" pitchFamily="34" charset="0"/>
              </a:defRPr>
            </a:lvl1pPr>
          </a:lstStyle>
          <a:p>
            <a:fld id="{58F68F3D-6753-4808-A2E4-DC23BD9A711C}" type="slidenum">
              <a:rPr lang="pl-PL" altLang="pl-PL"/>
              <a:pPr/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agh.edu.pl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gh.edu.pl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75" y="2565400"/>
            <a:ext cx="8215313" cy="1504950"/>
          </a:xfrm>
        </p:spPr>
        <p:txBody>
          <a:bodyPr lIns="0" tIns="0" rIns="0" bIns="0" anchor="t"/>
          <a:lstStyle/>
          <a:p>
            <a:pPr algn="ctr" eaLnBrk="1" hangingPunct="1">
              <a:lnSpc>
                <a:spcPts val="3800"/>
              </a:lnSpc>
            </a:pPr>
            <a:r>
              <a:rPr lang="pl-PL" sz="3200" dirty="0"/>
              <a:t>Projekt i budowa modelu zdalnie sterowanego typu quadcopter</a:t>
            </a:r>
            <a:r>
              <a:rPr lang="pl-PL" altLang="pl-PL" sz="3000" dirty="0" smtClean="0">
                <a:solidFill>
                  <a:schemeClr val="tx1"/>
                </a:solidFill>
              </a:rPr>
              <a:t/>
            </a:r>
            <a:br>
              <a:rPr lang="pl-PL" altLang="pl-PL" sz="3000" dirty="0" smtClean="0">
                <a:solidFill>
                  <a:schemeClr val="tx1"/>
                </a:solidFill>
              </a:rPr>
            </a:br>
            <a:endParaRPr lang="pl-PL" altLang="pl-PL" sz="3000" dirty="0" smtClean="0">
              <a:solidFill>
                <a:schemeClr val="tx1"/>
              </a:solidFill>
            </a:endParaRPr>
          </a:p>
        </p:txBody>
      </p:sp>
      <p:sp>
        <p:nvSpPr>
          <p:cNvPr id="2051" name="Rectangle 5"/>
          <p:cNvSpPr>
            <a:spLocks noChangeArrowheads="1"/>
          </p:cNvSpPr>
          <p:nvPr/>
        </p:nvSpPr>
        <p:spPr bwMode="auto">
          <a:xfrm>
            <a:off x="215900" y="4221163"/>
            <a:ext cx="1979613" cy="72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pl-PL" altLang="pl-PL" sz="1800" b="1" dirty="0" smtClean="0">
                <a:latin typeface="Verdana" panose="020B0604030504040204" pitchFamily="34" charset="0"/>
              </a:rPr>
              <a:t>Wykonał:</a:t>
            </a:r>
            <a:endParaRPr lang="pl-PL" altLang="pl-PL" sz="1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ts val="2400"/>
              </a:lnSpc>
            </a:pPr>
            <a:r>
              <a:rPr lang="pl-PL" altLang="pl-PL" sz="1400" b="1" dirty="0" smtClean="0">
                <a:latin typeface="Verdana" panose="020B0604030504040204" pitchFamily="34" charset="0"/>
              </a:rPr>
              <a:t>Łukasz Drożdż</a:t>
            </a:r>
            <a:r>
              <a:rPr lang="pl-PL" altLang="pl-PL" sz="1800" b="1" dirty="0">
                <a:latin typeface="Verdana" panose="020B0604030504040204" pitchFamily="34" charset="0"/>
              </a:rPr>
              <a:t>		</a:t>
            </a:r>
          </a:p>
        </p:txBody>
      </p:sp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3995738" y="5468938"/>
            <a:ext cx="5003800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600"/>
              </a:lnSpc>
            </a:pPr>
            <a:r>
              <a:rPr lang="pl-PL" altLang="pl-PL" sz="1600" b="1" dirty="0">
                <a:latin typeface="Verdana" panose="020B0604030504040204" pitchFamily="34" charset="0"/>
              </a:rPr>
              <a:t>Wydział Inżynierii Mechanicznej i Robotyki</a:t>
            </a:r>
          </a:p>
          <a:p>
            <a:pPr eaLnBrk="1" hangingPunct="1">
              <a:lnSpc>
                <a:spcPts val="1600"/>
              </a:lnSpc>
            </a:pPr>
            <a:endParaRPr lang="pl-PL" altLang="pl-PL" sz="16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ts val="1600"/>
              </a:lnSpc>
            </a:pPr>
            <a:r>
              <a:rPr lang="pl-PL" altLang="pl-PL" sz="1600" b="1" dirty="0" smtClean="0">
                <a:latin typeface="Verdana" panose="020B0604030504040204" pitchFamily="34" charset="0"/>
              </a:rPr>
              <a:t>Katedra Robotyki i Mechatroniki</a:t>
            </a:r>
            <a:r>
              <a:rPr lang="pl-PL" altLang="pl-PL" sz="1600" b="1" dirty="0">
                <a:latin typeface="Verdana" panose="020B0604030504040204" pitchFamily="34" charset="0"/>
              </a:rPr>
              <a:t/>
            </a:r>
            <a:br>
              <a:rPr lang="pl-PL" altLang="pl-PL" sz="1600" b="1" dirty="0">
                <a:latin typeface="Verdana" panose="020B0604030504040204" pitchFamily="34" charset="0"/>
              </a:rPr>
            </a:br>
            <a:r>
              <a:rPr lang="pl-PL" altLang="pl-PL" sz="1600" b="1" dirty="0">
                <a:latin typeface="Verdana" panose="020B0604030504040204" pitchFamily="34" charset="0"/>
              </a:rPr>
              <a:t/>
            </a:r>
            <a:br>
              <a:rPr lang="pl-PL" altLang="pl-PL" sz="1600" b="1" dirty="0">
                <a:latin typeface="Verdana" panose="020B0604030504040204" pitchFamily="34" charset="0"/>
              </a:rPr>
            </a:br>
            <a:endParaRPr lang="pl-PL" altLang="pl-PL" sz="700" dirty="0">
              <a:latin typeface="Verdana" panose="020B0604030504040204" pitchFamily="34" charset="0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7631113" y="6611938"/>
            <a:ext cx="1512887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l-PL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+mn-cs"/>
                <a:hlinkClick r:id="rId4"/>
              </a:rPr>
              <a:t>www.agh.edu.pl</a:t>
            </a:r>
            <a:endParaRPr lang="pl-PL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8604" y="4941168"/>
            <a:ext cx="2841228" cy="72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pl-PL" altLang="pl-PL" sz="1800" b="1" dirty="0" smtClean="0">
                <a:latin typeface="Verdana" panose="020B0604030504040204" pitchFamily="34" charset="0"/>
              </a:rPr>
              <a:t>Promotor:</a:t>
            </a:r>
            <a:endParaRPr lang="pl-PL" altLang="pl-PL" sz="1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ts val="2400"/>
              </a:lnSpc>
            </a:pPr>
            <a:r>
              <a:rPr lang="pl-PL" altLang="pl-PL" sz="1400" b="1" dirty="0" smtClean="0">
                <a:latin typeface="Verdana" panose="020B0604030504040204" pitchFamily="34" charset="0"/>
              </a:rPr>
              <a:t>dr hab. inż. Mariusz </a:t>
            </a:r>
            <a:r>
              <a:rPr lang="pl-PL" altLang="pl-PL" sz="1400" b="1" dirty="0" err="1" smtClean="0">
                <a:latin typeface="Verdana" panose="020B0604030504040204" pitchFamily="34" charset="0"/>
              </a:rPr>
              <a:t>Giergiel</a:t>
            </a:r>
            <a:endParaRPr lang="pl-PL" altLang="pl-PL" sz="1800" b="1" dirty="0">
              <a:latin typeface="Verdana" panose="020B0604030504040204" pitchFamily="34" charset="0"/>
            </a:endParaRPr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9FCFD-D7C3-4A7F-9BE1-36A3DD248744}" type="slidenum">
              <a:rPr lang="pl-PL" altLang="pl-PL" smtClean="0"/>
              <a:pPr/>
              <a:t>1</a:t>
            </a:fld>
            <a:endParaRPr lang="pl-PL" alt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Rozwiązania konstrukcyjne wielowirnikowców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Niestandardowe rozwiązania – np. multikopter załogowy</a:t>
            </a:r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2855907" y="2525527"/>
            <a:ext cx="4745818" cy="3793413"/>
            <a:chOff x="3541182" y="2879458"/>
            <a:chExt cx="4248472" cy="2619005"/>
          </a:xfrm>
        </p:grpSpPr>
        <p:pic>
          <p:nvPicPr>
            <p:cNvPr id="9" name="Obraz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182" y="2879458"/>
              <a:ext cx="4050263" cy="2342766"/>
            </a:xfrm>
            <a:prstGeom prst="rect">
              <a:avLst/>
            </a:prstGeom>
          </p:spPr>
        </p:pic>
        <p:sp>
          <p:nvSpPr>
            <p:cNvPr id="10" name="pole tekstowe 9"/>
            <p:cNvSpPr txBox="1"/>
            <p:nvPr/>
          </p:nvSpPr>
          <p:spPr>
            <a:xfrm>
              <a:off x="3541182" y="5222224"/>
              <a:ext cx="4248472" cy="2762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7 </a:t>
              </a:r>
              <a:r>
                <a:rPr lang="pl-PL" sz="1000" dirty="0" err="1" smtClean="0"/>
                <a:t>Volocopter</a:t>
              </a:r>
              <a:r>
                <a:rPr lang="pl-PL" sz="1000" dirty="0" smtClean="0"/>
                <a:t> VC1</a:t>
              </a:r>
            </a:p>
            <a:p>
              <a:r>
                <a:rPr lang="pl-PL" sz="1000" dirty="0"/>
                <a:t>[https://www.youtube.com/watch?v=L75ESD9PBOw]</a:t>
              </a:r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10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56953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Zastosowania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smtClean="0"/>
              <a:t>Fotografia</a:t>
            </a:r>
          </a:p>
          <a:p>
            <a:pPr lvl="1">
              <a:lnSpc>
                <a:spcPct val="150000"/>
              </a:lnSpc>
            </a:pPr>
            <a:r>
              <a:rPr lang="pl-PL" dirty="0" smtClean="0"/>
              <a:t>Artystyczna</a:t>
            </a:r>
          </a:p>
          <a:p>
            <a:pPr lvl="1">
              <a:lnSpc>
                <a:spcPct val="150000"/>
              </a:lnSpc>
            </a:pPr>
            <a:r>
              <a:rPr lang="pl-PL" dirty="0" smtClean="0"/>
              <a:t>Filmowa</a:t>
            </a:r>
          </a:p>
          <a:p>
            <a:pPr lvl="1">
              <a:lnSpc>
                <a:spcPct val="150000"/>
              </a:lnSpc>
            </a:pPr>
            <a:r>
              <a:rPr lang="pl-PL" dirty="0" smtClean="0"/>
              <a:t>Inspekcje</a:t>
            </a:r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4852028" y="1854715"/>
            <a:ext cx="3832914" cy="3069232"/>
            <a:chOff x="3541182" y="3072084"/>
            <a:chExt cx="4248472" cy="2623723"/>
          </a:xfrm>
        </p:grpSpPr>
        <p:pic>
          <p:nvPicPr>
            <p:cNvPr id="9" name="Obraz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182" y="3072084"/>
              <a:ext cx="4050264" cy="1957512"/>
            </a:xfrm>
            <a:prstGeom prst="rect">
              <a:avLst/>
            </a:prstGeom>
          </p:spPr>
        </p:pic>
        <p:sp>
          <p:nvSpPr>
            <p:cNvPr id="10" name="pole tekstowe 9"/>
            <p:cNvSpPr txBox="1"/>
            <p:nvPr/>
          </p:nvSpPr>
          <p:spPr>
            <a:xfrm>
              <a:off x="3541182" y="5222224"/>
              <a:ext cx="4248472" cy="4735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8 </a:t>
              </a:r>
              <a:r>
                <a:rPr lang="pl-PL" sz="1000" dirty="0" err="1" smtClean="0"/>
                <a:t>EasyJet</a:t>
              </a:r>
              <a:r>
                <a:rPr lang="pl-PL" sz="1000" dirty="0" smtClean="0"/>
                <a:t> </a:t>
              </a:r>
              <a:r>
                <a:rPr lang="pl-PL" sz="1000" dirty="0" err="1" smtClean="0"/>
                <a:t>Drone</a:t>
              </a:r>
              <a:endParaRPr lang="pl-PL" sz="1000" dirty="0" smtClean="0"/>
            </a:p>
            <a:p>
              <a:r>
                <a:rPr lang="pl-PL" sz="1000" dirty="0"/>
                <a:t>[http://dronebuff.com/wp-content/uploads/2015/07/drones-airplane-inspection-300x188.jpg]</a:t>
              </a:r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11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06507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Zastosowania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smtClean="0"/>
              <a:t>Precision </a:t>
            </a:r>
            <a:r>
              <a:rPr lang="pl-PL" dirty="0" err="1" smtClean="0"/>
              <a:t>Farming</a:t>
            </a:r>
            <a:endParaRPr lang="pl-PL" dirty="0" smtClean="0"/>
          </a:p>
          <a:p>
            <a:pPr>
              <a:lnSpc>
                <a:spcPct val="150000"/>
              </a:lnSpc>
            </a:pPr>
            <a:r>
              <a:rPr lang="pl-PL" dirty="0" smtClean="0"/>
              <a:t>Misje </a:t>
            </a:r>
            <a:r>
              <a:rPr lang="pl-PL" dirty="0" err="1" smtClean="0"/>
              <a:t>search&amp;rescue</a:t>
            </a:r>
            <a:endParaRPr lang="pl-PL" dirty="0" smtClean="0"/>
          </a:p>
          <a:p>
            <a:pPr>
              <a:lnSpc>
                <a:spcPct val="150000"/>
              </a:lnSpc>
            </a:pPr>
            <a:r>
              <a:rPr lang="pl-PL" dirty="0" smtClean="0"/>
              <a:t>Badania naukowe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Nadzór i ochrona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Hobby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Inne</a:t>
            </a:r>
          </a:p>
        </p:txBody>
      </p:sp>
      <p:grpSp>
        <p:nvGrpSpPr>
          <p:cNvPr id="8" name="Grupa 7"/>
          <p:cNvGrpSpPr/>
          <p:nvPr/>
        </p:nvGrpSpPr>
        <p:grpSpPr>
          <a:xfrm>
            <a:off x="5110605" y="1854415"/>
            <a:ext cx="3925889" cy="3302778"/>
            <a:chOff x="3543241" y="3071826"/>
            <a:chExt cx="4636082" cy="3007994"/>
          </a:xfrm>
        </p:grpSpPr>
        <p:pic>
          <p:nvPicPr>
            <p:cNvPr id="9" name="Obraz 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9869" y="3071826"/>
              <a:ext cx="4549454" cy="2627400"/>
            </a:xfrm>
            <a:prstGeom prst="rect">
              <a:avLst/>
            </a:prstGeom>
          </p:spPr>
        </p:pic>
        <p:sp>
          <p:nvSpPr>
            <p:cNvPr id="10" name="pole tekstowe 9"/>
            <p:cNvSpPr txBox="1"/>
            <p:nvPr/>
          </p:nvSpPr>
          <p:spPr>
            <a:xfrm>
              <a:off x="3543241" y="5737787"/>
              <a:ext cx="4248473" cy="3420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9 Precision </a:t>
              </a:r>
              <a:r>
                <a:rPr lang="pl-PL" sz="1000" dirty="0" err="1" smtClean="0"/>
                <a:t>Farming</a:t>
              </a:r>
              <a:endParaRPr lang="pl-PL" sz="1000" dirty="0" smtClean="0"/>
            </a:p>
            <a:p>
              <a:r>
                <a:rPr lang="pl-PL" sz="1000" dirty="0" smtClean="0"/>
                <a:t>[</a:t>
              </a:r>
              <a:r>
                <a:rPr lang="pl-PL" sz="1000" dirty="0" err="1" smtClean="0"/>
                <a:t>Penn</a:t>
              </a:r>
              <a:r>
                <a:rPr lang="pl-PL" sz="1000" dirty="0" smtClean="0"/>
                <a:t> University]</a:t>
              </a:r>
              <a:endParaRPr lang="pl-PL" sz="1000" dirty="0"/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12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85820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Najprostsza konstrukcja</a:t>
            </a:r>
            <a:endParaRPr lang="pl-PL" dirty="0"/>
          </a:p>
        </p:txBody>
      </p:sp>
      <p:grpSp>
        <p:nvGrpSpPr>
          <p:cNvPr id="4" name="Grupa 3"/>
          <p:cNvGrpSpPr/>
          <p:nvPr/>
        </p:nvGrpSpPr>
        <p:grpSpPr>
          <a:xfrm>
            <a:off x="1392159" y="1417638"/>
            <a:ext cx="6276185" cy="5139012"/>
            <a:chOff x="4203924" y="3071826"/>
            <a:chExt cx="4160618" cy="2627400"/>
          </a:xfrm>
        </p:grpSpPr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03924" y="3071826"/>
              <a:ext cx="3401345" cy="2627400"/>
            </a:xfrm>
            <a:prstGeom prst="rect">
              <a:avLst/>
            </a:prstGeom>
          </p:spPr>
        </p:pic>
        <p:sp>
          <p:nvSpPr>
            <p:cNvPr id="6" name="pole tekstowe 5"/>
            <p:cNvSpPr txBox="1"/>
            <p:nvPr/>
          </p:nvSpPr>
          <p:spPr>
            <a:xfrm>
              <a:off x="7605269" y="4431503"/>
              <a:ext cx="759273" cy="283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9 Schemat najprostszej konstrukcji</a:t>
              </a:r>
              <a:endParaRPr lang="pl-PL" sz="1000" dirty="0"/>
            </a:p>
          </p:txBody>
        </p:sp>
      </p:grp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13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935330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Quadcopter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Układ współrzędnych</a:t>
            </a:r>
            <a:endParaRPr lang="pl-PL" dirty="0"/>
          </a:p>
        </p:txBody>
      </p:sp>
      <p:grpSp>
        <p:nvGrpSpPr>
          <p:cNvPr id="4" name="Grupa 3"/>
          <p:cNvGrpSpPr/>
          <p:nvPr/>
        </p:nvGrpSpPr>
        <p:grpSpPr>
          <a:xfrm>
            <a:off x="1619672" y="2420888"/>
            <a:ext cx="5616623" cy="4127205"/>
            <a:chOff x="3543241" y="3334692"/>
            <a:chExt cx="4636081" cy="2627340"/>
          </a:xfrm>
        </p:grpSpPr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29871" y="3334692"/>
              <a:ext cx="4549451" cy="2101667"/>
            </a:xfrm>
            <a:prstGeom prst="rect">
              <a:avLst/>
            </a:prstGeom>
          </p:spPr>
        </p:pic>
        <p:sp>
          <p:nvSpPr>
            <p:cNvPr id="6" name="pole tekstowe 5"/>
            <p:cNvSpPr txBox="1"/>
            <p:nvPr/>
          </p:nvSpPr>
          <p:spPr>
            <a:xfrm>
              <a:off x="3543241" y="5737787"/>
              <a:ext cx="4248473" cy="224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10 Układ współrzędnych</a:t>
              </a:r>
            </a:p>
          </p:txBody>
        </p:sp>
      </p:grp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14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859537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</a:t>
            </a:r>
            <a:r>
              <a:rPr lang="pl-PL" dirty="0" smtClean="0"/>
              <a:t>inematyka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Zmienne stanu (układ globalny)</a:t>
            </a:r>
          </a:p>
        </p:txBody>
      </p:sp>
      <p:grpSp>
        <p:nvGrpSpPr>
          <p:cNvPr id="12" name="Grupa 11"/>
          <p:cNvGrpSpPr/>
          <p:nvPr/>
        </p:nvGrpSpPr>
        <p:grpSpPr>
          <a:xfrm>
            <a:off x="1476375" y="2204864"/>
            <a:ext cx="3289947" cy="1157433"/>
            <a:chOff x="3874341" y="2850284"/>
            <a:chExt cx="3289947" cy="11574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rostokąt 8"/>
                <p:cNvSpPr/>
                <p:nvPr/>
              </p:nvSpPr>
              <p:spPr>
                <a:xfrm>
                  <a:off x="3874341" y="2850284"/>
                  <a:ext cx="1395318" cy="115743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smtClean="0">
                            <a:latin typeface="Cambria Math" panose="02040503050406030204" pitchFamily="18" charset="0"/>
                          </a:rPr>
                          <m:t>𝛏</m:t>
                        </m:r>
                        <m:r>
                          <a:rPr lang="pl-PL" b="0" i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b="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pl-PL" b="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b="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b="0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dirty="0"/>
                </a:p>
              </p:txBody>
            </p:sp>
          </mc:Choice>
          <mc:Fallback xmlns="">
            <p:sp>
              <p:nvSpPr>
                <p:cNvPr id="9" name="Prostokąt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1395318" cy="115743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ole tekstowe 9"/>
            <p:cNvSpPr txBox="1"/>
            <p:nvPr/>
          </p:nvSpPr>
          <p:spPr>
            <a:xfrm>
              <a:off x="6300192" y="3167390"/>
              <a:ext cx="8640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(1)</a:t>
              </a:r>
              <a:endParaRPr lang="pl-PL" dirty="0"/>
            </a:p>
          </p:txBody>
        </p:sp>
      </p:grpSp>
      <p:grpSp>
        <p:nvGrpSpPr>
          <p:cNvPr id="17" name="Grupa 16"/>
          <p:cNvGrpSpPr/>
          <p:nvPr/>
        </p:nvGrpSpPr>
        <p:grpSpPr>
          <a:xfrm>
            <a:off x="1476375" y="3573016"/>
            <a:ext cx="3289947" cy="1461810"/>
            <a:chOff x="3874341" y="2850284"/>
            <a:chExt cx="3289947" cy="14618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Prostokąt 17"/>
                <p:cNvSpPr/>
                <p:nvPr/>
              </p:nvSpPr>
              <p:spPr>
                <a:xfrm>
                  <a:off x="3874341" y="2850284"/>
                  <a:ext cx="1522148" cy="14618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b="1" i="1">
                            <a:latin typeface="Cambria Math" panose="02040503050406030204" pitchFamily="18" charset="0"/>
                          </a:rPr>
                          <m:t>𝛈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dirty="0"/>
                </a:p>
              </p:txBody>
            </p:sp>
          </mc:Choice>
          <mc:Fallback xmlns="">
            <p:sp>
              <p:nvSpPr>
                <p:cNvPr id="18" name="Prostokąt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1522148" cy="14618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pole tekstowe 18"/>
            <p:cNvSpPr txBox="1"/>
            <p:nvPr/>
          </p:nvSpPr>
          <p:spPr>
            <a:xfrm>
              <a:off x="6300192" y="3167390"/>
              <a:ext cx="8640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(2)</a:t>
              </a:r>
              <a:endParaRPr lang="pl-PL" dirty="0"/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15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378493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</a:t>
            </a:r>
            <a:r>
              <a:rPr lang="pl-PL" dirty="0" smtClean="0"/>
              <a:t>inematyka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Prędkości liniowe i kątowe (układ lokalny)</a:t>
            </a:r>
            <a:endParaRPr lang="pl-PL" dirty="0"/>
          </a:p>
        </p:txBody>
      </p:sp>
      <p:grpSp>
        <p:nvGrpSpPr>
          <p:cNvPr id="12" name="Grupa 11"/>
          <p:cNvGrpSpPr/>
          <p:nvPr/>
        </p:nvGrpSpPr>
        <p:grpSpPr>
          <a:xfrm>
            <a:off x="1476374" y="2204864"/>
            <a:ext cx="5153024" cy="1233415"/>
            <a:chOff x="3874341" y="2850284"/>
            <a:chExt cx="2402639" cy="12334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rostokąt 8"/>
                <p:cNvSpPr/>
                <p:nvPr/>
              </p:nvSpPr>
              <p:spPr>
                <a:xfrm>
                  <a:off x="3874341" y="2850284"/>
                  <a:ext cx="1040468" cy="12334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pl-PL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𝑏𝑦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𝑏𝑧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dirty="0"/>
                </a:p>
              </p:txBody>
            </p:sp>
          </mc:Choice>
          <mc:Fallback xmlns="">
            <p:sp>
              <p:nvSpPr>
                <p:cNvPr id="9" name="Prostokąt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1040468" cy="123341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ole tekstowe 9"/>
            <p:cNvSpPr txBox="1"/>
            <p:nvPr/>
          </p:nvSpPr>
          <p:spPr>
            <a:xfrm>
              <a:off x="5874088" y="3138316"/>
              <a:ext cx="4028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(3)</a:t>
              </a:r>
              <a:endParaRPr lang="pl-PL" dirty="0"/>
            </a:p>
          </p:txBody>
        </p:sp>
      </p:grpSp>
      <p:grpSp>
        <p:nvGrpSpPr>
          <p:cNvPr id="17" name="Grupa 16"/>
          <p:cNvGrpSpPr/>
          <p:nvPr/>
        </p:nvGrpSpPr>
        <p:grpSpPr>
          <a:xfrm>
            <a:off x="1476374" y="3882242"/>
            <a:ext cx="5307383" cy="1233671"/>
            <a:chOff x="3874341" y="2850284"/>
            <a:chExt cx="2421634" cy="123367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Prostokąt 17"/>
                <p:cNvSpPr/>
                <p:nvPr/>
              </p:nvSpPr>
              <p:spPr>
                <a:xfrm>
                  <a:off x="3874341" y="2850284"/>
                  <a:ext cx="1116761" cy="123367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𝛚</m:t>
                            </m:r>
                          </m:e>
                          <m:sub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pl-PL">
                            <a:latin typeface="Cambria Math" panose="02040503050406030204" pitchFamily="18" charset="0"/>
                          </a:rPr>
                          <m:t>=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dirty="0"/>
                </a:p>
              </p:txBody>
            </p:sp>
          </mc:Choice>
          <mc:Fallback xmlns="">
            <p:sp>
              <p:nvSpPr>
                <p:cNvPr id="18" name="Prostokąt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1116761" cy="1233671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pole tekstowe 18"/>
            <p:cNvSpPr txBox="1"/>
            <p:nvPr/>
          </p:nvSpPr>
          <p:spPr>
            <a:xfrm>
              <a:off x="5831277" y="3015961"/>
              <a:ext cx="46469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(4)</a:t>
              </a:r>
              <a:endParaRPr lang="pl-PL" dirty="0"/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16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759150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</a:t>
            </a:r>
            <a:r>
              <a:rPr lang="pl-PL" dirty="0" smtClean="0"/>
              <a:t>inematyka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Macierz rotacji: lokalny-&gt;globalny</a:t>
            </a:r>
            <a:endParaRPr lang="pl-PL" dirty="0"/>
          </a:p>
        </p:txBody>
      </p:sp>
      <p:grpSp>
        <p:nvGrpSpPr>
          <p:cNvPr id="12" name="Grupa 11"/>
          <p:cNvGrpSpPr/>
          <p:nvPr/>
        </p:nvGrpSpPr>
        <p:grpSpPr>
          <a:xfrm>
            <a:off x="251520" y="3782825"/>
            <a:ext cx="8670993" cy="1070549"/>
            <a:chOff x="3874341" y="2850284"/>
            <a:chExt cx="8670993" cy="1070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rostokąt 8"/>
                <p:cNvSpPr/>
                <p:nvPr/>
              </p:nvSpPr>
              <p:spPr>
                <a:xfrm>
                  <a:off x="3874341" y="2850284"/>
                  <a:ext cx="7472880" cy="10705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000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000" dirty="0"/>
                </a:p>
              </p:txBody>
            </p:sp>
          </mc:Choice>
          <mc:Fallback xmlns="">
            <p:sp>
              <p:nvSpPr>
                <p:cNvPr id="9" name="Prostokąt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7472880" cy="107054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ole tekstowe 9"/>
            <p:cNvSpPr txBox="1"/>
            <p:nvPr/>
          </p:nvSpPr>
          <p:spPr>
            <a:xfrm>
              <a:off x="11681238" y="3101853"/>
              <a:ext cx="86409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(5)</a:t>
              </a:r>
              <a:endParaRPr lang="pl-PL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Prostokąt 3"/>
              <p:cNvSpPr/>
              <p:nvPr/>
            </p:nvSpPr>
            <p:spPr>
              <a:xfrm>
                <a:off x="1473572" y="2395376"/>
                <a:ext cx="7213227" cy="59368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pl-PL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l-PL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l-PL" b="1" i="1">
                              <a:latin typeface="Cambria Math" panose="02040503050406030204" pitchFamily="18" charset="0"/>
                            </a:rPr>
                            <m:t>𝑹</m:t>
                          </m:r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𝑅𝑃𝑌</m:t>
                          </m:r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l-PL" b="0" i="0" smtClean="0">
                                  <a:latin typeface="Cambria Math" panose="02040503050406030204" pitchFamily="18" charset="0"/>
                                </a:rPr>
                                <m:t>z</m:t>
                              </m:r>
                            </m:sub>
                          </m:sSub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𝜓</m:t>
                          </m:r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l-PL" b="0" i="0" smtClean="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sub>
                          </m:sSub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𝜃</m:t>
                          </m:r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𝑅</m:t>
                          </m:r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pl-PL" b="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l-PL" b="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l-PL" b="0" i="0" smtClean="0"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sub>
                          </m:sSub>
                          <m:r>
                            <a:rPr lang="pl-PL" b="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l-PL" b="0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d>
                    </m:oMath>
                  </m:oMathPara>
                </a14:m>
                <a:endParaRPr lang="pl-PL" dirty="0"/>
              </a:p>
            </p:txBody>
          </p:sp>
        </mc:Choice>
        <mc:Fallback xmlns="">
          <p:sp>
            <p:nvSpPr>
              <p:cNvPr id="4" name="Prostokąt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3572" y="2395376"/>
                <a:ext cx="7213227" cy="59368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17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35481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K</a:t>
            </a:r>
            <a:r>
              <a:rPr lang="pl-PL" dirty="0" smtClean="0"/>
              <a:t>inematyka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Macierz rotacji dla prędkości kątowych: lokalny-&gt;globalny</a:t>
            </a:r>
            <a:endParaRPr lang="pl-PL" dirty="0"/>
          </a:p>
        </p:txBody>
      </p:sp>
      <p:grpSp>
        <p:nvGrpSpPr>
          <p:cNvPr id="12" name="Grupa 11"/>
          <p:cNvGrpSpPr/>
          <p:nvPr/>
        </p:nvGrpSpPr>
        <p:grpSpPr>
          <a:xfrm>
            <a:off x="1462626" y="2636912"/>
            <a:ext cx="7501861" cy="1070549"/>
            <a:chOff x="3874341" y="2850284"/>
            <a:chExt cx="8670993" cy="107054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rostokąt 8"/>
                <p:cNvSpPr/>
                <p:nvPr/>
              </p:nvSpPr>
              <p:spPr>
                <a:xfrm>
                  <a:off x="3874341" y="2850284"/>
                  <a:ext cx="3182731" cy="107054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0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l-PL" sz="2000">
                                <a:latin typeface="Cambria Math" panose="02040503050406030204" pitchFamily="18" charset="0"/>
                              </a:rPr>
                              <m:t>η</m:t>
                            </m:r>
                          </m:sub>
                        </m:sSub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000" dirty="0"/>
                </a:p>
              </p:txBody>
            </p:sp>
          </mc:Choice>
          <mc:Fallback xmlns="">
            <p:sp>
              <p:nvSpPr>
                <p:cNvPr id="9" name="Prostokąt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3182731" cy="1070549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7743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ole tekstowe 9"/>
            <p:cNvSpPr txBox="1"/>
            <p:nvPr/>
          </p:nvSpPr>
          <p:spPr>
            <a:xfrm>
              <a:off x="11225102" y="3101853"/>
              <a:ext cx="13202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(6)</a:t>
              </a:r>
              <a:endParaRPr lang="pl-PL" dirty="0"/>
            </a:p>
          </p:txBody>
        </p:sp>
      </p:grpSp>
      <p:grpSp>
        <p:nvGrpSpPr>
          <p:cNvPr id="8" name="Grupa 7"/>
          <p:cNvGrpSpPr/>
          <p:nvPr/>
        </p:nvGrpSpPr>
        <p:grpSpPr>
          <a:xfrm>
            <a:off x="1483837" y="3789040"/>
            <a:ext cx="7012217" cy="1085875"/>
            <a:chOff x="3874341" y="2850284"/>
            <a:chExt cx="13540788" cy="10858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Prostokąt 10"/>
                <p:cNvSpPr/>
                <p:nvPr/>
              </p:nvSpPr>
              <p:spPr>
                <a:xfrm>
                  <a:off x="3874341" y="2850284"/>
                  <a:ext cx="11461314" cy="10858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̇"/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000" b="1" i="1">
                                <a:latin typeface="Cambria Math" panose="02040503050406030204" pitchFamily="18" charset="0"/>
                              </a:rPr>
                              <m:t>𝛈</m:t>
                            </m:r>
                          </m:e>
                        </m:acc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= </m:t>
                        </m:r>
                        <m:sSubSup>
                          <m:sSubSupPr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pl-PL" sz="20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l-PL" sz="2000">
                                <a:latin typeface="Cambria Math" panose="02040503050406030204" pitchFamily="18" charset="0"/>
                              </a:rPr>
                              <m:t>η</m:t>
                            </m:r>
                          </m:sub>
                          <m:sup>
                            <m:r>
                              <a:rPr lang="pl-PL" sz="20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bSup>
                        <m:sSub>
                          <m:sSubPr>
                            <m:ctrlPr>
                              <a:rPr lang="pl-PL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000" b="1" i="1">
                                <a:latin typeface="Cambria Math" panose="02040503050406030204" pitchFamily="18" charset="0"/>
                              </a:rPr>
                              <m:t>𝛚</m:t>
                            </m:r>
                          </m:e>
                          <m:sub>
                            <m:r>
                              <a:rPr lang="pl-PL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/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pl-PL" sz="200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0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0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𝑏𝑦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0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𝑏𝑧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000" dirty="0"/>
                </a:p>
              </p:txBody>
            </p:sp>
          </mc:Choice>
          <mc:Fallback xmlns="">
            <p:sp>
              <p:nvSpPr>
                <p:cNvPr id="11" name="Prostokąt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11461314" cy="108587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pole tekstowe 12"/>
            <p:cNvSpPr txBox="1"/>
            <p:nvPr/>
          </p:nvSpPr>
          <p:spPr>
            <a:xfrm>
              <a:off x="16094897" y="3131611"/>
              <a:ext cx="13202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(7)</a:t>
              </a:r>
              <a:endParaRPr lang="pl-PL" dirty="0"/>
            </a:p>
          </p:txBody>
        </p:sp>
      </p:grpSp>
      <p:grpSp>
        <p:nvGrpSpPr>
          <p:cNvPr id="17" name="Grupa 16"/>
          <p:cNvGrpSpPr/>
          <p:nvPr/>
        </p:nvGrpSpPr>
        <p:grpSpPr>
          <a:xfrm>
            <a:off x="1462627" y="5157192"/>
            <a:ext cx="7012217" cy="1085875"/>
            <a:chOff x="3874341" y="2850284"/>
            <a:chExt cx="13540788" cy="10858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Prostokąt 17"/>
                <p:cNvSpPr/>
                <p:nvPr/>
              </p:nvSpPr>
              <p:spPr>
                <a:xfrm>
                  <a:off x="3874341" y="2850284"/>
                  <a:ext cx="10643744" cy="108587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000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000" b="1" i="1">
                                <a:latin typeface="Cambria Math" panose="02040503050406030204" pitchFamily="18" charset="0"/>
                              </a:rPr>
                              <m:t>𝛚</m:t>
                            </m:r>
                          </m:e>
                          <m:sub>
                            <m:r>
                              <a:rPr lang="pl-PL" sz="20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= </m:t>
                        </m:r>
                        <m:sSub>
                          <m:sSubPr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000" b="1" i="1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pl-PL" sz="2000">
                                <a:latin typeface="Cambria Math" panose="02040503050406030204" pitchFamily="18" charset="0"/>
                              </a:rPr>
                              <m:t>η</m:t>
                            </m:r>
                          </m:sub>
                        </m:sSub>
                        <m:acc>
                          <m:accPr>
                            <m:chr m:val="̇"/>
                            <m:ctrlPr>
                              <a:rPr lang="pl-PL" sz="2000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000" b="1" i="1">
                                <a:latin typeface="Cambria Math" panose="02040503050406030204" pitchFamily="18" charset="0"/>
                              </a:rPr>
                              <m:t>𝛈</m:t>
                            </m:r>
                          </m:e>
                        </m:acc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0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0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𝑏𝑦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0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0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𝑏𝑧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e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20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pl-PL" sz="2000">
                            <a:latin typeface="Cambria Math" panose="02040503050406030204" pitchFamily="18" charset="0"/>
                          </a:rPr>
                          <m:t> 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0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sz="200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000" dirty="0"/>
                </a:p>
              </p:txBody>
            </p:sp>
          </mc:Choice>
          <mc:Fallback xmlns="">
            <p:sp>
              <p:nvSpPr>
                <p:cNvPr id="18" name="Prostokąt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10643744" cy="1085875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pole tekstowe 18"/>
            <p:cNvSpPr txBox="1"/>
            <p:nvPr/>
          </p:nvSpPr>
          <p:spPr>
            <a:xfrm>
              <a:off x="16094897" y="3131611"/>
              <a:ext cx="13202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(8)</a:t>
              </a:r>
              <a:endParaRPr lang="pl-PL" dirty="0"/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18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583546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Siły i momenty siły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S</a:t>
            </a:r>
            <a:r>
              <a:rPr lang="pl-PL" dirty="0" smtClean="0"/>
              <a:t>chemat</a:t>
            </a:r>
            <a:endParaRPr lang="pl-PL" dirty="0"/>
          </a:p>
        </p:txBody>
      </p:sp>
      <p:grpSp>
        <p:nvGrpSpPr>
          <p:cNvPr id="20" name="Grupa 19"/>
          <p:cNvGrpSpPr/>
          <p:nvPr/>
        </p:nvGrpSpPr>
        <p:grpSpPr>
          <a:xfrm>
            <a:off x="2960403" y="2348880"/>
            <a:ext cx="3040025" cy="3782345"/>
            <a:chOff x="4709346" y="3334692"/>
            <a:chExt cx="2509302" cy="2407805"/>
          </a:xfrm>
        </p:grpSpPr>
        <p:pic>
          <p:nvPicPr>
            <p:cNvPr id="21" name="Obraz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346" y="3334692"/>
              <a:ext cx="2390499" cy="2101667"/>
            </a:xfrm>
            <a:prstGeom prst="rect">
              <a:avLst/>
            </a:prstGeom>
          </p:spPr>
        </p:pic>
        <p:sp>
          <p:nvSpPr>
            <p:cNvPr id="22" name="pole tekstowe 21"/>
            <p:cNvSpPr txBox="1"/>
            <p:nvPr/>
          </p:nvSpPr>
          <p:spPr>
            <a:xfrm>
              <a:off x="5094411" y="5580833"/>
              <a:ext cx="2124237" cy="1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11 Zwrot momentów</a:t>
              </a:r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19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43062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Plan prezentacji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r>
              <a:rPr lang="pl-PL" dirty="0" smtClean="0"/>
              <a:t>Nomenklatura</a:t>
            </a:r>
          </a:p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r>
              <a:rPr lang="pl-PL" dirty="0" smtClean="0"/>
              <a:t>Przykładowe rozwiązania konstrukcyjne</a:t>
            </a:r>
          </a:p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r>
              <a:rPr lang="pl-PL" dirty="0" smtClean="0"/>
              <a:t>Przykładowe zastosowania</a:t>
            </a:r>
            <a:endParaRPr lang="pl-PL" dirty="0"/>
          </a:p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r>
              <a:rPr lang="pl-PL" dirty="0" smtClean="0"/>
              <a:t>Podstawowa konstrukcja</a:t>
            </a:r>
          </a:p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r>
              <a:rPr lang="pl-PL" dirty="0" smtClean="0"/>
              <a:t>Mechanika</a:t>
            </a:r>
          </a:p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r>
              <a:rPr lang="pl-PL" dirty="0" smtClean="0"/>
              <a:t>CEL PRACY</a:t>
            </a:r>
          </a:p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r>
              <a:rPr lang="pl-PL" dirty="0" smtClean="0"/>
              <a:t>Projekt: rama</a:t>
            </a:r>
          </a:p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r>
              <a:rPr lang="pl-PL" dirty="0"/>
              <a:t>Projekt: </a:t>
            </a:r>
            <a:r>
              <a:rPr lang="pl-PL" dirty="0" smtClean="0"/>
              <a:t>sterowanie</a:t>
            </a:r>
          </a:p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r>
              <a:rPr lang="pl-PL" dirty="0"/>
              <a:t>Projekt: </a:t>
            </a:r>
            <a:r>
              <a:rPr lang="pl-PL" dirty="0" smtClean="0"/>
              <a:t>podsumowanie</a:t>
            </a:r>
            <a:endParaRPr lang="pl-PL" dirty="0"/>
          </a:p>
          <a:p>
            <a:pPr marL="457200" indent="-457200">
              <a:spcBef>
                <a:spcPts val="1500"/>
              </a:spcBef>
              <a:buFont typeface="+mj-lt"/>
              <a:buAutoNum type="arabicPeriod"/>
            </a:pPr>
            <a:endParaRPr lang="pl-PL" dirty="0"/>
          </a:p>
          <a:p>
            <a:pPr>
              <a:spcBef>
                <a:spcPts val="1500"/>
              </a:spcBef>
            </a:pPr>
            <a:endParaRPr lang="pl-PL" dirty="0" smtClean="0"/>
          </a:p>
          <a:p>
            <a:pPr>
              <a:spcBef>
                <a:spcPts val="1500"/>
              </a:spcBef>
            </a:pPr>
            <a:endParaRPr lang="pl-PL" dirty="0" smtClean="0"/>
          </a:p>
          <a:p>
            <a:pPr>
              <a:spcBef>
                <a:spcPts val="1500"/>
              </a:spcBef>
            </a:pP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2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034227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Siły i momenty siły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Siła ciągu: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sz="1500" dirty="0" smtClean="0"/>
              <a:t>gdzie</a:t>
            </a:r>
            <a:r>
              <a:rPr lang="pl-PL" sz="1500" dirty="0"/>
              <a:t>:</a:t>
            </a:r>
            <a:br>
              <a:rPr lang="pl-PL" sz="1500" dirty="0"/>
            </a:br>
            <a:r>
              <a:rPr lang="pl-PL" sz="1500" i="1" dirty="0"/>
              <a:t>F </a:t>
            </a:r>
            <a:r>
              <a:rPr lang="pl-PL" sz="1500" dirty="0"/>
              <a:t>– siła ciągu</a:t>
            </a:r>
            <a:br>
              <a:rPr lang="pl-PL" sz="1500" dirty="0"/>
            </a:br>
            <a:r>
              <a:rPr lang="pl-PL" sz="1500" i="1" dirty="0"/>
              <a:t>ω</a:t>
            </a:r>
            <a:r>
              <a:rPr lang="pl-PL" sz="1500" dirty="0"/>
              <a:t> – prędkość obrotowa</a:t>
            </a:r>
            <a:br>
              <a:rPr lang="pl-PL" sz="1500" dirty="0"/>
            </a:br>
            <a:r>
              <a:rPr lang="pl-PL" sz="1500" i="1" dirty="0" err="1"/>
              <a:t>k</a:t>
            </a:r>
            <a:r>
              <a:rPr lang="pl-PL" sz="1500" i="1" baseline="-25000" dirty="0" err="1"/>
              <a:t>F</a:t>
            </a:r>
            <a:r>
              <a:rPr lang="pl-PL" sz="1500" dirty="0"/>
              <a:t> – stała proporcjonalności </a:t>
            </a:r>
            <a:r>
              <a:rPr lang="pl-PL" sz="1500" dirty="0" smtClean="0"/>
              <a:t>ciągu</a:t>
            </a:r>
          </a:p>
          <a:p>
            <a:endParaRPr lang="pl-PL" dirty="0" smtClean="0"/>
          </a:p>
          <a:p>
            <a:r>
              <a:rPr lang="pl-PL" dirty="0" smtClean="0"/>
              <a:t>Wektorowo:</a:t>
            </a:r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1476375" y="2132856"/>
            <a:ext cx="7019679" cy="523220"/>
            <a:chOff x="3874341" y="2850284"/>
            <a:chExt cx="13555197" cy="3897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rostokąt 8"/>
                <p:cNvSpPr/>
                <p:nvPr/>
              </p:nvSpPr>
              <p:spPr>
                <a:xfrm>
                  <a:off x="3874341" y="2850284"/>
                  <a:ext cx="4256237" cy="37392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600" i="1">
                            <a:latin typeface="Cambria Math" panose="02040503050406030204" pitchFamily="18" charset="0"/>
                          </a:rPr>
                          <m:t>𝐹</m:t>
                        </m:r>
                        <m:r>
                          <a:rPr lang="pl-PL" sz="26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l-PL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l-PL" sz="26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sub>
                        </m:sSub>
                        <m:sSup>
                          <m:sSupPr>
                            <m:ctrlPr>
                              <a:rPr lang="pl-PL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sz="26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pl-PL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l-PL" sz="2600" i="1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pl-PL" sz="26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l-PL" sz="2600" i="1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pl-PL" sz="2600" dirty="0"/>
                </a:p>
              </p:txBody>
            </p:sp>
          </mc:Choice>
          <mc:Fallback xmlns="">
            <p:sp>
              <p:nvSpPr>
                <p:cNvPr id="9" name="Prostokąt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4256237" cy="37392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ole tekstowe 9"/>
            <p:cNvSpPr txBox="1"/>
            <p:nvPr/>
          </p:nvSpPr>
          <p:spPr>
            <a:xfrm>
              <a:off x="16109306" y="2850284"/>
              <a:ext cx="1320232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(9)</a:t>
              </a:r>
              <a:endParaRPr lang="pl-PL" dirty="0"/>
            </a:p>
          </p:txBody>
        </p:sp>
      </p:grpSp>
      <p:grpSp>
        <p:nvGrpSpPr>
          <p:cNvPr id="11" name="Grupa 10"/>
          <p:cNvGrpSpPr/>
          <p:nvPr/>
        </p:nvGrpSpPr>
        <p:grpSpPr>
          <a:xfrm>
            <a:off x="1679759" y="5157192"/>
            <a:ext cx="6803655" cy="1266179"/>
            <a:chOff x="3874341" y="2850284"/>
            <a:chExt cx="13138048" cy="943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Prostokąt 11"/>
                <p:cNvSpPr/>
                <p:nvPr/>
              </p:nvSpPr>
              <p:spPr>
                <a:xfrm>
                  <a:off x="3874341" y="2850284"/>
                  <a:ext cx="7984511" cy="9431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4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𝑘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1 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3 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600" dirty="0"/>
                </a:p>
              </p:txBody>
            </p:sp>
          </mc:Choice>
          <mc:Fallback xmlns="">
            <p:sp>
              <p:nvSpPr>
                <p:cNvPr id="12" name="Prostokąt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7984511" cy="94313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pole tekstowe 12"/>
            <p:cNvSpPr txBox="1"/>
            <p:nvPr/>
          </p:nvSpPr>
          <p:spPr>
            <a:xfrm>
              <a:off x="15414058" y="3126987"/>
              <a:ext cx="1598331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(10)</a:t>
              </a:r>
              <a:endParaRPr lang="pl-PL" dirty="0"/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20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507558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Siły i momenty siły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Moment: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sz="1500" dirty="0" smtClean="0"/>
              <a:t>gdzie</a:t>
            </a:r>
            <a:r>
              <a:rPr lang="pl-PL" sz="1500" dirty="0"/>
              <a:t>:</a:t>
            </a:r>
            <a:br>
              <a:rPr lang="pl-PL" sz="1500" dirty="0"/>
            </a:br>
            <a:r>
              <a:rPr lang="pl-PL" sz="1500" i="1" dirty="0"/>
              <a:t>F </a:t>
            </a:r>
            <a:r>
              <a:rPr lang="pl-PL" sz="1500" dirty="0"/>
              <a:t>– siła ciągu</a:t>
            </a:r>
            <a:br>
              <a:rPr lang="pl-PL" sz="1500" dirty="0"/>
            </a:br>
            <a:r>
              <a:rPr lang="pl-PL" sz="1500" i="1" dirty="0"/>
              <a:t>ω</a:t>
            </a:r>
            <a:r>
              <a:rPr lang="pl-PL" sz="1500" dirty="0"/>
              <a:t> – prędkość obrotowa</a:t>
            </a:r>
            <a:br>
              <a:rPr lang="pl-PL" sz="1500" dirty="0"/>
            </a:br>
            <a:r>
              <a:rPr lang="pl-PL" sz="1600" i="1" dirty="0" err="1"/>
              <a:t>k</a:t>
            </a:r>
            <a:r>
              <a:rPr lang="pl-PL" sz="1600" i="1" baseline="-25000" dirty="0" err="1"/>
              <a:t>M</a:t>
            </a:r>
            <a:r>
              <a:rPr lang="pl-PL" sz="1600" i="1" dirty="0"/>
              <a:t> </a:t>
            </a:r>
            <a:r>
              <a:rPr lang="pl-PL" sz="1600" dirty="0"/>
              <a:t>– stała </a:t>
            </a:r>
            <a:r>
              <a:rPr lang="pl-PL" sz="1600" dirty="0" smtClean="0"/>
              <a:t>proporcjonalności momentu</a:t>
            </a:r>
          </a:p>
          <a:p>
            <a:pPr marL="0" indent="0">
              <a:buNone/>
            </a:pPr>
            <a:endParaRPr lang="pl-PL" dirty="0" smtClean="0"/>
          </a:p>
          <a:p>
            <a:r>
              <a:rPr lang="pl-PL" dirty="0" smtClean="0"/>
              <a:t>Wektorowo: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endParaRPr lang="pl-PL" sz="1500" dirty="0"/>
          </a:p>
          <a:p>
            <a:endParaRPr lang="pl-PL" sz="1500" dirty="0" smtClean="0"/>
          </a:p>
          <a:p>
            <a:pPr marL="0" indent="0">
              <a:buNone/>
            </a:pPr>
            <a:r>
              <a:rPr lang="pl-PL" sz="1500" dirty="0" smtClean="0"/>
              <a:t>gdzie: L – rozpiętość ramion</a:t>
            </a:r>
            <a:endParaRPr lang="pl-PL" dirty="0"/>
          </a:p>
          <a:p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1463735" y="2204864"/>
            <a:ext cx="7019679" cy="523220"/>
            <a:chOff x="3874341" y="2850284"/>
            <a:chExt cx="13555197" cy="38973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rostokąt 8"/>
                <p:cNvSpPr/>
                <p:nvPr/>
              </p:nvSpPr>
              <p:spPr>
                <a:xfrm>
                  <a:off x="3874341" y="2850284"/>
                  <a:ext cx="4196678" cy="35047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sSup>
                          <m:sSupPr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 [</m:t>
                        </m:r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]</m:t>
                        </m:r>
                      </m:oMath>
                    </m:oMathPara>
                  </a14:m>
                  <a:endParaRPr lang="pl-PL" sz="2600" dirty="0"/>
                </a:p>
              </p:txBody>
            </p:sp>
          </mc:Choice>
          <mc:Fallback xmlns="">
            <p:sp>
              <p:nvSpPr>
                <p:cNvPr id="9" name="Prostokąt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4196678" cy="350470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r="-280" b="-19481"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ole tekstowe 9"/>
            <p:cNvSpPr txBox="1"/>
            <p:nvPr/>
          </p:nvSpPr>
          <p:spPr>
            <a:xfrm>
              <a:off x="15806799" y="2850284"/>
              <a:ext cx="1622739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(11)</a:t>
              </a:r>
              <a:endParaRPr lang="pl-PL" dirty="0"/>
            </a:p>
          </p:txBody>
        </p:sp>
      </p:grpSp>
      <p:grpSp>
        <p:nvGrpSpPr>
          <p:cNvPr id="11" name="Grupa 10"/>
          <p:cNvGrpSpPr/>
          <p:nvPr/>
        </p:nvGrpSpPr>
        <p:grpSpPr>
          <a:xfrm>
            <a:off x="1619672" y="4673201"/>
            <a:ext cx="6803655" cy="1326965"/>
            <a:chOff x="3874341" y="2850285"/>
            <a:chExt cx="13138048" cy="98841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Prostokąt 11"/>
                <p:cNvSpPr/>
                <p:nvPr/>
              </p:nvSpPr>
              <p:spPr>
                <a:xfrm>
                  <a:off x="3874341" y="2850285"/>
                  <a:ext cx="10414310" cy="98841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400" b="1" i="1">
                                <a:latin typeface="Cambria Math" panose="02040503050406030204" pitchFamily="18" charset="0"/>
                              </a:rPr>
                              <m:t>𝛕</m:t>
                            </m:r>
                          </m:e>
                          <m:sub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∗(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𝐹</m:t>
                                      </m:r>
                                    </m:sub>
                                  </m:sSub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∗(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𝑀</m:t>
                                      </m:r>
                                    </m:sub>
                                  </m:sSub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∗(</m:t>
                                  </m:r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600" dirty="0"/>
                </a:p>
              </p:txBody>
            </p:sp>
          </mc:Choice>
          <mc:Fallback xmlns="">
            <p:sp>
              <p:nvSpPr>
                <p:cNvPr id="12" name="Prostokąt 11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5"/>
                  <a:ext cx="10414310" cy="988415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pole tekstowe 12"/>
            <p:cNvSpPr txBox="1"/>
            <p:nvPr/>
          </p:nvSpPr>
          <p:spPr>
            <a:xfrm>
              <a:off x="15414058" y="3126987"/>
              <a:ext cx="1598331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(12)</a:t>
              </a:r>
              <a:endParaRPr lang="pl-PL" dirty="0"/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21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60109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Siły i momenty siły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Opór: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pPr marL="0" indent="0">
              <a:buNone/>
            </a:pPr>
            <a:r>
              <a:rPr lang="pl-PL" dirty="0"/>
              <a:t/>
            </a:r>
            <a:br>
              <a:rPr lang="pl-PL" dirty="0"/>
            </a:br>
            <a:r>
              <a:rPr lang="pl-PL" sz="1500" dirty="0"/>
              <a:t>gdzie</a:t>
            </a:r>
            <a:r>
              <a:rPr lang="pl-PL" sz="1500" dirty="0" smtClean="0"/>
              <a:t>:</a:t>
            </a:r>
            <a:r>
              <a:rPr lang="pl-PL" sz="1500" dirty="0"/>
              <a:t/>
            </a:r>
            <a:br>
              <a:rPr lang="pl-PL" sz="1500" dirty="0"/>
            </a:br>
            <a:r>
              <a:rPr lang="pl-PL" sz="1500" i="1" dirty="0" err="1" smtClean="0"/>
              <a:t>k</a:t>
            </a:r>
            <a:r>
              <a:rPr lang="pl-PL" sz="1500" i="1" baseline="-25000" dirty="0" err="1" smtClean="0"/>
              <a:t>D</a:t>
            </a:r>
            <a:r>
              <a:rPr lang="pl-PL" sz="1500" dirty="0" smtClean="0"/>
              <a:t> – stała oporu</a:t>
            </a:r>
            <a:endParaRPr lang="pl-PL" sz="1500" dirty="0"/>
          </a:p>
          <a:p>
            <a:pPr marL="0" indent="0">
              <a:buNone/>
            </a:pPr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1476375" y="2611288"/>
            <a:ext cx="7032319" cy="1266181"/>
            <a:chOff x="3874341" y="2850284"/>
            <a:chExt cx="13579605" cy="943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rostokąt 8"/>
                <p:cNvSpPr/>
                <p:nvPr/>
              </p:nvSpPr>
              <p:spPr>
                <a:xfrm>
                  <a:off x="3874341" y="2850284"/>
                  <a:ext cx="5085194" cy="9431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4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∗ 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𝑏𝑥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∗ 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𝑏𝑦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𝐷</m:t>
                                      </m:r>
                                    </m:sub>
                                  </m:sSub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∗ 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𝑏𝑧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600" dirty="0"/>
                </a:p>
              </p:txBody>
            </p:sp>
          </mc:Choice>
          <mc:Fallback xmlns="">
            <p:sp>
              <p:nvSpPr>
                <p:cNvPr id="9" name="Prostokąt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5085194" cy="94313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ole tekstowe 9"/>
            <p:cNvSpPr txBox="1"/>
            <p:nvPr/>
          </p:nvSpPr>
          <p:spPr>
            <a:xfrm>
              <a:off x="15831207" y="3196552"/>
              <a:ext cx="1622739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(13)</a:t>
              </a:r>
              <a:endParaRPr lang="pl-PL" dirty="0"/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22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408977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Momenty bezwładności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l-PL" dirty="0" smtClean="0"/>
                  <a:t>Macierz bezwładności:</a:t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endParaRPr lang="pl-PL" dirty="0" smtClean="0"/>
              </a:p>
              <a:p>
                <a:pPr marL="0" indent="0">
                  <a:buNone/>
                </a:pPr>
                <a:r>
                  <a:rPr lang="pl-PL" dirty="0"/>
                  <a:t/>
                </a:r>
                <a:br>
                  <a:rPr lang="pl-PL" dirty="0"/>
                </a:br>
                <a:endParaRPr lang="pl-PL" dirty="0" smtClean="0"/>
              </a:p>
              <a:p>
                <a:r>
                  <a:rPr lang="pl-PL" dirty="0" smtClean="0"/>
                  <a:t>Można założyć, </a:t>
                </a:r>
                <a:r>
                  <a:rPr lang="pl-PL" dirty="0"/>
                  <a:t>że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𝑥𝑥</m:t>
                        </m:r>
                      </m:sub>
                    </m:sSub>
                    <m:r>
                      <a:rPr lang="pl-PL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𝑦𝑦</m:t>
                        </m:r>
                      </m:sub>
                    </m:sSub>
                  </m:oMath>
                </a14:m>
                <a:endParaRPr lang="pl-PL" dirty="0" smtClean="0"/>
              </a:p>
              <a:p>
                <a:pPr marL="0" indent="0">
                  <a:buNone/>
                </a:pPr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68" t="-108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upa 7"/>
          <p:cNvGrpSpPr/>
          <p:nvPr/>
        </p:nvGrpSpPr>
        <p:grpSpPr>
          <a:xfrm>
            <a:off x="1476375" y="2852939"/>
            <a:ext cx="7032319" cy="1266181"/>
            <a:chOff x="3874341" y="2850284"/>
            <a:chExt cx="13579605" cy="9431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rostokąt 8"/>
                <p:cNvSpPr/>
                <p:nvPr/>
              </p:nvSpPr>
              <p:spPr>
                <a:xfrm>
                  <a:off x="3874341" y="2850284"/>
                  <a:ext cx="5347192" cy="94313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400" b="1" i="1">
                            <a:latin typeface="Cambria Math" panose="02040503050406030204" pitchFamily="18" charset="0"/>
                          </a:rPr>
                          <m:t>𝑰</m:t>
                        </m:r>
                        <m:r>
                          <a:rPr lang="pl-PL" sz="2400" b="1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𝑧𝑧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600" dirty="0"/>
                </a:p>
              </p:txBody>
            </p:sp>
          </mc:Choice>
          <mc:Fallback xmlns="">
            <p:sp>
              <p:nvSpPr>
                <p:cNvPr id="9" name="Prostokąt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5347192" cy="94313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ole tekstowe 9"/>
            <p:cNvSpPr txBox="1"/>
            <p:nvPr/>
          </p:nvSpPr>
          <p:spPr>
            <a:xfrm>
              <a:off x="15831207" y="3196552"/>
              <a:ext cx="1622739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(14)</a:t>
              </a:r>
              <a:endParaRPr lang="pl-PL" dirty="0"/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23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70446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Dynamika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l-PL" dirty="0" smtClean="0"/>
                  <a:t>Równanie dynamiczne ruchu - pozycja:</a:t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sz="1500" dirty="0"/>
                  <a:t>gdzie:</a:t>
                </a:r>
                <a:br>
                  <a:rPr lang="pl-PL" sz="1500" dirty="0"/>
                </a:br>
                <a:r>
                  <a:rPr lang="pl-PL" sz="1600" dirty="0"/>
                  <a:t>m – masa quadcoptera</a:t>
                </a:r>
                <a:br>
                  <a:rPr lang="pl-PL" sz="1600" dirty="0"/>
                </a:br>
                <a:r>
                  <a:rPr lang="pl-PL" sz="1600" dirty="0"/>
                  <a:t>g – przyspieszenie </a:t>
                </a:r>
                <a:r>
                  <a:rPr lang="pl-PL" sz="1600" dirty="0" smtClean="0"/>
                  <a:t>ziemskie</a:t>
                </a:r>
                <a:r>
                  <a:rPr lang="pl-PL" sz="1600" dirty="0"/>
                  <a:t/>
                </a:r>
                <a:br>
                  <a:rPr lang="pl-PL" sz="1600" dirty="0"/>
                </a:br>
                <a14:m>
                  <m:oMath xmlns:m="http://schemas.openxmlformats.org/officeDocument/2006/math">
                    <m:r>
                      <a:rPr lang="pl-PL" sz="1600" b="1" i="1">
                        <a:latin typeface="Cambria Math" panose="02040503050406030204" pitchFamily="18" charset="0"/>
                      </a:rPr>
                      <m:t>𝛏</m:t>
                    </m:r>
                  </m:oMath>
                </a14:m>
                <a:r>
                  <a:rPr lang="pl-PL" sz="1600" dirty="0"/>
                  <a:t> – wektor pozycji w układzie inercjalnym</a:t>
                </a:r>
                <a:br>
                  <a:rPr lang="pl-PL" sz="1600" dirty="0"/>
                </a:br>
                <a14:m>
                  <m:oMath xmlns:m="http://schemas.openxmlformats.org/officeDocument/2006/math">
                    <m:r>
                      <a:rPr lang="pl-PL" sz="1600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pl-PL" sz="1600" b="1" dirty="0"/>
                  <a:t> </a:t>
                </a:r>
                <a:r>
                  <a:rPr lang="pl-PL" sz="1600" dirty="0"/>
                  <a:t>– macierz rotacji z układu lokalnego do inercjalnego</a:t>
                </a:r>
                <a:br>
                  <a:rPr lang="pl-PL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600" b="1" i="1">
                            <a:latin typeface="Cambria Math" panose="02040503050406030204" pitchFamily="18" charset="0"/>
                          </a:rPr>
                          <m:t>𝑻</m:t>
                        </m:r>
                      </m:e>
                      <m:sub>
                        <m:r>
                          <a:rPr lang="pl-PL" sz="1600" i="1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</m:oMath>
                </a14:m>
                <a:r>
                  <a:rPr lang="pl-PL" sz="1600" dirty="0"/>
                  <a:t> – wektor sił w układzie lokalnym</a:t>
                </a:r>
                <a:br>
                  <a:rPr lang="pl-PL" sz="16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pl-PL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sz="1600" b="1" i="1">
                            <a:latin typeface="Cambria Math" panose="02040503050406030204" pitchFamily="18" charset="0"/>
                          </a:rPr>
                          <m:t>𝑭</m:t>
                        </m:r>
                      </m:e>
                      <m:sub>
                        <m:r>
                          <a:rPr lang="pl-PL" sz="1600" i="1">
                            <a:latin typeface="Cambria Math" panose="02040503050406030204" pitchFamily="18" charset="0"/>
                          </a:rPr>
                          <m:t>𝐷</m:t>
                        </m:r>
                      </m:sub>
                    </m:sSub>
                  </m:oMath>
                </a14:m>
                <a:r>
                  <a:rPr lang="pl-PL" sz="1600" dirty="0"/>
                  <a:t> – wektor sił tarcia w układzie globalnym</a:t>
                </a:r>
              </a:p>
              <a:p>
                <a:endParaRPr lang="pl-PL" dirty="0" smtClean="0"/>
              </a:p>
              <a:p>
                <a:endParaRPr lang="pl-PL" dirty="0" smtClean="0"/>
              </a:p>
              <a:p>
                <a:endParaRPr lang="pl-PL" dirty="0" smtClean="0"/>
              </a:p>
              <a:p>
                <a:pPr marL="0" indent="0">
                  <a:buNone/>
                </a:pPr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68" t="-108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upa 7"/>
          <p:cNvGrpSpPr/>
          <p:nvPr/>
        </p:nvGrpSpPr>
        <p:grpSpPr>
          <a:xfrm>
            <a:off x="1476186" y="2492896"/>
            <a:ext cx="7032319" cy="1133772"/>
            <a:chOff x="3874341" y="2850284"/>
            <a:chExt cx="13579605" cy="84451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rostokąt 8"/>
                <p:cNvSpPr/>
                <p:nvPr/>
              </p:nvSpPr>
              <p:spPr>
                <a:xfrm>
                  <a:off x="3874341" y="2850284"/>
                  <a:ext cx="7168057" cy="8445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40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acc>
                          <m:accPr>
                            <m:chr m:val="̈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sz="2400" b="1" i="1">
                                <a:latin typeface="Cambria Math" panose="02040503050406030204" pitchFamily="18" charset="0"/>
                              </a:rPr>
                              <m:t>𝛏</m:t>
                            </m:r>
                          </m:e>
                        </m:acc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𝑚𝑔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sz="2400" b="1" i="1">
                            <a:latin typeface="Cambria Math" panose="02040503050406030204" pitchFamily="18" charset="0"/>
                          </a:rPr>
                          <m:t>𝑹</m:t>
                        </m:r>
                        <m:sSub>
                          <m:sSubPr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400" b="1" i="1">
                                <a:latin typeface="Cambria Math" panose="02040503050406030204" pitchFamily="18" charset="0"/>
                              </a:rPr>
                              <m:t>𝑻</m:t>
                            </m:r>
                          </m:e>
                          <m:sub>
                            <m:r>
                              <a:rPr lang="pl-PL" sz="24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sz="2400" b="1" i="1">
                                <a:latin typeface="Cambria Math" panose="02040503050406030204" pitchFamily="18" charset="0"/>
                              </a:rPr>
                              <m:t>𝑭</m:t>
                            </m:r>
                          </m:e>
                          <m:sub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pl-PL" sz="2600" dirty="0"/>
                </a:p>
              </p:txBody>
            </p:sp>
          </mc:Choice>
          <mc:Fallback xmlns="">
            <p:sp>
              <p:nvSpPr>
                <p:cNvPr id="9" name="Prostokąt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7168057" cy="84451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ole tekstowe 9"/>
            <p:cNvSpPr txBox="1"/>
            <p:nvPr/>
          </p:nvSpPr>
          <p:spPr>
            <a:xfrm>
              <a:off x="15831207" y="3196552"/>
              <a:ext cx="1622739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(15)</a:t>
              </a:r>
              <a:endParaRPr lang="pl-PL" dirty="0"/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24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400273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Dynamika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Po rozpisaniu:</a:t>
            </a:r>
          </a:p>
          <a:p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grpSp>
        <p:nvGrpSpPr>
          <p:cNvPr id="7" name="Grupa 6"/>
          <p:cNvGrpSpPr/>
          <p:nvPr/>
        </p:nvGrpSpPr>
        <p:grpSpPr>
          <a:xfrm>
            <a:off x="179512" y="2564904"/>
            <a:ext cx="8148849" cy="1096647"/>
            <a:chOff x="3874341" y="2850283"/>
            <a:chExt cx="14497624" cy="81685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Prostokąt 10"/>
                <p:cNvSpPr/>
                <p:nvPr/>
              </p:nvSpPr>
              <p:spPr>
                <a:xfrm>
                  <a:off x="3874341" y="2850283"/>
                  <a:ext cx="12945641" cy="81685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1600" i="1" smtClean="0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mr>
                              <m:mr>
                                <m:e>
                                  <m:acc>
                                    <m:accPr>
                                      <m:chr m:val="̈"/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  <m:r>
                          <a:rPr lang="pl-PL" sz="16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1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16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d>
                                    <m:d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d>
                                    <m:d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1 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3 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𝐶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𝜓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)∗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d>
                                    <m:d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1 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3 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d>
                                    <m:d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𝐶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</m:d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  <m:d>
                                    <m:d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1 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3 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sSubSup>
                                        <m:sSubSup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𝜔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4</m:t>
                                          </m:r>
                                        </m:sub>
                                        <m:sup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d>
                                  <m:sSub>
                                    <m:sSubPr>
                                      <m:ctrlP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pl-PL" sz="160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sub>
                                      </m:sSub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∗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𝑣</m:t>
                                      </m:r>
                                    </m:e>
                                    <m:sub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pl-PL" sz="16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pl-PL" sz="1600" i="1">
                                      <a:latin typeface="Cambria Math" panose="02040503050406030204" pitchFamily="18" charset="0"/>
                                    </a:rPr>
                                    <m:t>𝑚𝑔</m:t>
                                  </m:r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1600" dirty="0"/>
                </a:p>
              </p:txBody>
            </p:sp>
          </mc:Choice>
          <mc:Fallback xmlns="">
            <p:sp>
              <p:nvSpPr>
                <p:cNvPr id="11" name="Prostokąt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3"/>
                  <a:ext cx="12945641" cy="816857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pole tekstowe 11"/>
            <p:cNvSpPr txBox="1"/>
            <p:nvPr/>
          </p:nvSpPr>
          <p:spPr>
            <a:xfrm>
              <a:off x="16749226" y="3063846"/>
              <a:ext cx="1622739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(16)</a:t>
              </a:r>
              <a:endParaRPr lang="pl-PL" dirty="0"/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25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3140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Dynamika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Równanie dynamiczne ruchu - orientacja:</a:t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1476186" y="2492893"/>
            <a:ext cx="6744476" cy="2532937"/>
            <a:chOff x="3874341" y="2850284"/>
            <a:chExt cx="13023772" cy="188670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Prostokąt 8"/>
                <p:cNvSpPr/>
                <p:nvPr/>
              </p:nvSpPr>
              <p:spPr>
                <a:xfrm>
                  <a:off x="3874341" y="2850284"/>
                  <a:ext cx="9173905" cy="18867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sz="2400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̇"/>
                                <m:ctrlPr>
                                  <a:rPr lang="pl-PL" sz="2400" b="1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l-PL" sz="2400" b="1" i="1">
                                    <a:latin typeface="Cambria Math" panose="02040503050406030204" pitchFamily="18" charset="0"/>
                                  </a:rPr>
                                  <m:t>𝛚</m:t>
                                </m:r>
                              </m:e>
                            </m:acc>
                          </m:e>
                          <m:sub>
                            <m:r>
                              <a:rPr lang="pl-PL" sz="2400" i="1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  <m:r>
                          <a:rPr lang="pl-PL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1" i="1">
                                          <a:latin typeface="Cambria Math" panose="02040503050406030204" pitchFamily="18" charset="0"/>
                                        </a:rPr>
                                        <m:t>𝛕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𝑥𝑥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𝑧𝑧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4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𝐵𝑦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4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𝐵𝑧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1" i="1">
                                          <a:latin typeface="Cambria Math" panose="02040503050406030204" pitchFamily="18" charset="0"/>
                                        </a:rPr>
                                        <m:t>𝛕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𝑦𝑦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𝑧𝑧</m:t>
                                          </m:r>
                                        </m:sub>
                                      </m:s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4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𝐵𝑥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4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𝐵𝑧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1" i="1">
                                          <a:latin typeface="Cambria Math" panose="02040503050406030204" pitchFamily="18" charset="0"/>
                                        </a:rPr>
                                        <m:t>𝛕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sub>
                                  </m:sSub>
                                  <m:sSubSup>
                                    <m:sSubSup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𝑧𝑧</m:t>
                                      </m:r>
                                    </m:sub>
                                    <m:sup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p>
                                  </m:sSubSup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f>
                                    <m:f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𝑥𝑥</m:t>
                                          </m:r>
                                        </m:sub>
                                      </m:s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𝑦𝑦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𝐼</m:t>
                                          </m:r>
                                        </m:e>
                                        <m:sub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𝑧𝑧</m:t>
                                          </m:r>
                                        </m:sub>
                                      </m:sSub>
                                    </m:den>
                                  </m:f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4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𝐵𝑥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pl-PL" sz="240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𝐵𝑦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600" dirty="0"/>
                </a:p>
              </p:txBody>
            </p:sp>
          </mc:Choice>
          <mc:Fallback xmlns="">
            <p:sp>
              <p:nvSpPr>
                <p:cNvPr id="9" name="Prostokąt 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9173905" cy="1886703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pole tekstowe 9"/>
            <p:cNvSpPr txBox="1"/>
            <p:nvPr/>
          </p:nvSpPr>
          <p:spPr>
            <a:xfrm>
              <a:off x="15275374" y="3598770"/>
              <a:ext cx="1622739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(17)</a:t>
              </a:r>
              <a:endParaRPr lang="pl-PL" dirty="0"/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26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565204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Cel pracy: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1476375" y="1628774"/>
                <a:ext cx="7210425" cy="4630187"/>
              </a:xfrm>
            </p:spPr>
            <p:txBody>
              <a:bodyPr/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pl-PL" dirty="0" smtClean="0"/>
                  <a:t>Projekt i budowa </a:t>
                </a:r>
                <a:r>
                  <a:rPr lang="pl-PL" dirty="0" err="1" smtClean="0"/>
                  <a:t>wielowirnikowca</a:t>
                </a:r>
                <a:r>
                  <a:rPr lang="pl-PL" dirty="0" smtClean="0"/>
                  <a:t> sterowanego radiowo typu quadcopter</a:t>
                </a:r>
              </a:p>
              <a:p>
                <a:pPr>
                  <a:lnSpc>
                    <a:spcPct val="150000"/>
                  </a:lnSpc>
                </a:pPr>
                <a:r>
                  <a:rPr lang="pl-PL" dirty="0" smtClean="0"/>
                  <a:t>w orientacji układu współrzędnych ramy typu X4</a:t>
                </a:r>
              </a:p>
              <a:p>
                <a:pPr>
                  <a:lnSpc>
                    <a:spcPct val="150000"/>
                  </a:lnSpc>
                </a:pPr>
                <a:r>
                  <a:rPr lang="pl-PL" dirty="0"/>
                  <a:t>z</a:t>
                </a:r>
                <a:r>
                  <a:rPr lang="pl-PL" dirty="0" smtClean="0"/>
                  <a:t> udźwigiem maksymalnym ~3kg</a:t>
                </a:r>
                <a:endParaRPr lang="pl-PL" dirty="0"/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pl-PL" dirty="0"/>
                  <a:t>i</a:t>
                </a:r>
                <a:r>
                  <a:rPr lang="pl-PL" dirty="0" smtClean="0"/>
                  <a:t> implementacja sterownika lotu dla 3 zmiennych stanu:  </a:t>
                </a:r>
                <a14:m>
                  <m:oMath xmlns:m="http://schemas.openxmlformats.org/officeDocument/2006/math">
                    <m:r>
                      <a:rPr lang="pl-PL" b="1" i="1">
                        <a:latin typeface="Cambria Math" panose="02040503050406030204" pitchFamily="18" charset="0"/>
                      </a:rPr>
                      <m:t>𝛈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pl-PL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pl-PL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l-PL" dirty="0" smtClean="0"/>
                  <a:t> przy zastosowaniu algorytmu regulacji PID.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r>
                  <a:rPr lang="pl-PL" dirty="0" smtClean="0"/>
                  <a:t/>
                </a:r>
                <a:br>
                  <a:rPr lang="pl-PL" dirty="0" smtClean="0"/>
                </a:br>
                <a:endParaRPr lang="pl-PL" dirty="0" smtClean="0"/>
              </a:p>
              <a:p>
                <a:endParaRPr lang="pl-PL" dirty="0" smtClean="0"/>
              </a:p>
              <a:p>
                <a:endParaRPr lang="pl-PL" dirty="0" smtClean="0"/>
              </a:p>
              <a:p>
                <a:pPr marL="0" indent="0">
                  <a:buNone/>
                </a:pPr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6375" y="1628774"/>
                <a:ext cx="7210425" cy="4630187"/>
              </a:xfrm>
              <a:blipFill rotWithShape="0">
                <a:blip r:embed="rId3"/>
                <a:stretch>
                  <a:fillRect l="-1268" b="-328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27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66850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Projekt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1476375" y="1628774"/>
                <a:ext cx="7416105" cy="4630187"/>
              </a:xfrm>
            </p:spPr>
            <p:txBody>
              <a:bodyPr/>
              <a:lstStyle/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Silnik – Emax 2216, 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𝑘𝑣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=800</m:t>
                    </m:r>
                    <m:d>
                      <m:dPr>
                        <m:begChr m:val="["/>
                        <m:endChr m:val="]"/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l-PL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𝑟𝑝𝑚</m:t>
                            </m:r>
                          </m:num>
                          <m:den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endParaRPr lang="pl-PL" b="0" dirty="0" smtClean="0"/>
              </a:p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Śmigło – Emax 8045, 8x4,5”</a:t>
                </a:r>
              </a:p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Silnik + Śmigło -&gt; 990g ciągu max</a:t>
                </a:r>
              </a:p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ESC - </a:t>
                </a:r>
                <a:r>
                  <a:rPr lang="pl-PL" dirty="0" err="1" smtClean="0"/>
                  <a:t>BLHeli</a:t>
                </a:r>
                <a:r>
                  <a:rPr lang="pl-PL" dirty="0" smtClean="0"/>
                  <a:t> 12 A</a:t>
                </a:r>
              </a:p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Aparatura – HK-T6A V2, 6 kanałów</a:t>
                </a:r>
              </a:p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CPU – </a:t>
                </a:r>
                <a:r>
                  <a:rPr lang="pl-PL" dirty="0" err="1" smtClean="0"/>
                  <a:t>Teensy</a:t>
                </a:r>
                <a:r>
                  <a:rPr lang="pl-PL" dirty="0" smtClean="0"/>
                  <a:t> 3.1, Cortex-M4 96 MHz</a:t>
                </a:r>
              </a:p>
              <a:p>
                <a:pPr marL="457200" lvl="1" indent="0">
                  <a:spcBef>
                    <a:spcPts val="1000"/>
                  </a:spcBef>
                  <a:buNone/>
                </a:pPr>
                <a:r>
                  <a:rPr lang="pl-PL" dirty="0"/>
                  <a:t>	</a:t>
                </a:r>
                <a:r>
                  <a:rPr lang="pl-PL" sz="2400" dirty="0" smtClean="0"/>
                  <a:t>256kB </a:t>
                </a:r>
                <a:r>
                  <a:rPr lang="pl-PL" sz="2400" dirty="0" err="1" smtClean="0"/>
                  <a:t>flash</a:t>
                </a:r>
                <a:r>
                  <a:rPr lang="pl-PL" sz="2400" dirty="0" smtClean="0"/>
                  <a:t>, 64 </a:t>
                </a:r>
                <a:r>
                  <a:rPr lang="pl-PL" sz="2400" dirty="0" err="1" smtClean="0"/>
                  <a:t>kB</a:t>
                </a:r>
                <a:r>
                  <a:rPr lang="pl-PL" sz="2400" dirty="0" smtClean="0"/>
                  <a:t> RAM</a:t>
                </a:r>
              </a:p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IMU – </a:t>
                </a:r>
                <a:r>
                  <a:rPr lang="pl-PL" dirty="0" err="1" smtClean="0"/>
                  <a:t>InvenSense</a:t>
                </a:r>
                <a:r>
                  <a:rPr lang="pl-PL" dirty="0" smtClean="0"/>
                  <a:t> MPU9250, 9 „DOF”</a:t>
                </a:r>
              </a:p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Bateria – </a:t>
                </a:r>
                <a:r>
                  <a:rPr lang="pl-PL" dirty="0" err="1" smtClean="0"/>
                  <a:t>Vant</a:t>
                </a:r>
                <a:r>
                  <a:rPr lang="pl-PL" dirty="0" smtClean="0"/>
                  <a:t> </a:t>
                </a:r>
                <a:r>
                  <a:rPr lang="pl-PL" dirty="0" err="1" smtClean="0"/>
                  <a:t>LiPo</a:t>
                </a:r>
                <a:r>
                  <a:rPr lang="pl-PL" dirty="0" smtClean="0"/>
                  <a:t> 4500 </a:t>
                </a:r>
                <a:r>
                  <a:rPr lang="pl-PL" dirty="0" err="1" smtClean="0"/>
                  <a:t>mAh</a:t>
                </a:r>
                <a:r>
                  <a:rPr lang="pl-PL" dirty="0" smtClean="0"/>
                  <a:t>, 14.8 V, 30 C</a:t>
                </a:r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6375" y="1628774"/>
                <a:ext cx="7416105" cy="4630187"/>
              </a:xfrm>
              <a:blipFill rotWithShape="0">
                <a:blip r:embed="rId3"/>
                <a:stretch>
                  <a:fillRect l="-1233" b="-184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28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51139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Projekt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476375" y="1628774"/>
            <a:ext cx="7210425" cy="463018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grpSp>
        <p:nvGrpSpPr>
          <p:cNvPr id="4" name="Grupa 3"/>
          <p:cNvGrpSpPr/>
          <p:nvPr/>
        </p:nvGrpSpPr>
        <p:grpSpPr>
          <a:xfrm>
            <a:off x="1240541" y="1515804"/>
            <a:ext cx="6499814" cy="4856127"/>
            <a:chOff x="4044205" y="3381525"/>
            <a:chExt cx="4020782" cy="2316776"/>
          </a:xfrm>
        </p:grpSpPr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4205" y="3381525"/>
              <a:ext cx="4020782" cy="2169903"/>
            </a:xfrm>
            <a:prstGeom prst="rect">
              <a:avLst/>
            </a:prstGeom>
          </p:spPr>
        </p:pic>
        <p:sp>
          <p:nvSpPr>
            <p:cNvPr id="6" name="pole tekstowe 5"/>
            <p:cNvSpPr txBox="1"/>
            <p:nvPr/>
          </p:nvSpPr>
          <p:spPr>
            <a:xfrm>
              <a:off x="5094411" y="5580833"/>
              <a:ext cx="2124237" cy="11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12 Uproszczony model 3D</a:t>
              </a:r>
            </a:p>
          </p:txBody>
        </p:sp>
      </p:grp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29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53727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Czym jest quadcopter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smtClean="0"/>
              <a:t>Dron, UAV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FPV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Model RC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Wielowirnikowiec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Quadcopter</a:t>
            </a:r>
          </a:p>
          <a:p>
            <a:pPr marL="0" indent="0">
              <a:lnSpc>
                <a:spcPct val="150000"/>
              </a:lnSpc>
              <a:buNone/>
            </a:pPr>
            <a:endParaRPr lang="pl-PL" dirty="0" smtClean="0"/>
          </a:p>
        </p:txBody>
      </p:sp>
      <p:grpSp>
        <p:nvGrpSpPr>
          <p:cNvPr id="8" name="Grupa 7"/>
          <p:cNvGrpSpPr/>
          <p:nvPr/>
        </p:nvGrpSpPr>
        <p:grpSpPr>
          <a:xfrm>
            <a:off x="4860032" y="1962445"/>
            <a:ext cx="3960440" cy="3900527"/>
            <a:chOff x="4211960" y="2132856"/>
            <a:chExt cx="4248472" cy="3997362"/>
          </a:xfrm>
        </p:grpSpPr>
        <p:pic>
          <p:nvPicPr>
            <p:cNvPr id="6" name="Obraz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60" y="2132856"/>
              <a:ext cx="4195084" cy="3082610"/>
            </a:xfrm>
            <a:prstGeom prst="rect">
              <a:avLst/>
            </a:prstGeom>
          </p:spPr>
        </p:pic>
        <p:sp>
          <p:nvSpPr>
            <p:cNvPr id="7" name="pole tekstowe 6"/>
            <p:cNvSpPr txBox="1"/>
            <p:nvPr/>
          </p:nvSpPr>
          <p:spPr>
            <a:xfrm>
              <a:off x="4211960" y="5373216"/>
              <a:ext cx="4248472" cy="757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1 STARMAC II </a:t>
              </a:r>
            </a:p>
            <a:p>
              <a:r>
                <a:rPr lang="pl-PL" sz="800" dirty="0" smtClean="0"/>
                <a:t>[</a:t>
              </a:r>
              <a:r>
                <a:rPr lang="pl-PL" sz="800" dirty="0"/>
                <a:t>H. Huang, G. Hoffmann, S. </a:t>
              </a:r>
              <a:r>
                <a:rPr lang="pl-PL" sz="800" dirty="0" err="1"/>
                <a:t>Waslander</a:t>
              </a:r>
              <a:r>
                <a:rPr lang="pl-PL" sz="800" dirty="0"/>
                <a:t>, and C. </a:t>
              </a:r>
              <a:r>
                <a:rPr lang="pl-PL" sz="800" dirty="0" err="1"/>
                <a:t>Tomlin</a:t>
              </a:r>
              <a:r>
                <a:rPr lang="pl-PL" sz="800" dirty="0"/>
                <a:t>, “</a:t>
              </a:r>
              <a:r>
                <a:rPr lang="pl-PL" sz="800" dirty="0" err="1"/>
                <a:t>Aerodynamics</a:t>
              </a:r>
              <a:r>
                <a:rPr lang="pl-PL" sz="800" dirty="0"/>
                <a:t> and </a:t>
              </a:r>
              <a:r>
                <a:rPr lang="pl-PL" sz="800" dirty="0" err="1"/>
                <a:t>control</a:t>
              </a:r>
              <a:r>
                <a:rPr lang="pl-PL" sz="800" dirty="0"/>
                <a:t> of </a:t>
              </a:r>
              <a:r>
                <a:rPr lang="pl-PL" sz="800" dirty="0" err="1"/>
                <a:t>autonomous</a:t>
              </a:r>
              <a:r>
                <a:rPr lang="pl-PL" sz="800" dirty="0"/>
                <a:t> </a:t>
              </a:r>
              <a:r>
                <a:rPr lang="pl-PL" sz="800" dirty="0" err="1"/>
                <a:t>quadrotor</a:t>
              </a:r>
              <a:r>
                <a:rPr lang="pl-PL" sz="800" dirty="0"/>
                <a:t> </a:t>
              </a:r>
              <a:r>
                <a:rPr lang="pl-PL" sz="800" dirty="0" err="1"/>
                <a:t>helicopters</a:t>
              </a:r>
              <a:r>
                <a:rPr lang="pl-PL" sz="800" dirty="0"/>
                <a:t> in </a:t>
              </a:r>
              <a:r>
                <a:rPr lang="pl-PL" sz="800" dirty="0" err="1"/>
                <a:t>aggressive</a:t>
              </a:r>
              <a:r>
                <a:rPr lang="pl-PL" sz="800" dirty="0"/>
                <a:t> </a:t>
              </a:r>
              <a:r>
                <a:rPr lang="pl-PL" sz="800" dirty="0" err="1"/>
                <a:t>maneuvering</a:t>
              </a:r>
              <a:r>
                <a:rPr lang="pl-PL" sz="800" dirty="0"/>
                <a:t>,” in </a:t>
              </a:r>
              <a:r>
                <a:rPr lang="pl-PL" sz="800" dirty="0" err="1"/>
                <a:t>Proceedings</a:t>
              </a:r>
              <a:r>
                <a:rPr lang="pl-PL" sz="800" dirty="0"/>
                <a:t> of the IEEE International Conference on </a:t>
              </a:r>
              <a:r>
                <a:rPr lang="pl-PL" sz="800" dirty="0" err="1"/>
                <a:t>Robotics</a:t>
              </a:r>
              <a:r>
                <a:rPr lang="pl-PL" sz="800" dirty="0"/>
                <a:t> and Automation (ICRA), pp. 3277 –3282, 2009. ]</a:t>
              </a:r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3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6296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Rama: zaprojektowane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476375" y="1628774"/>
            <a:ext cx="7210425" cy="463018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grpSp>
        <p:nvGrpSpPr>
          <p:cNvPr id="9" name="Grupa 8"/>
          <p:cNvGrpSpPr/>
          <p:nvPr/>
        </p:nvGrpSpPr>
        <p:grpSpPr>
          <a:xfrm>
            <a:off x="227414" y="1290892"/>
            <a:ext cx="4259944" cy="5239043"/>
            <a:chOff x="4709346" y="3395355"/>
            <a:chExt cx="2390499" cy="2267363"/>
          </a:xfrm>
        </p:grpSpPr>
        <p:pic>
          <p:nvPicPr>
            <p:cNvPr id="10" name="Obraz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346" y="3395355"/>
              <a:ext cx="2390499" cy="1980340"/>
            </a:xfrm>
            <a:prstGeom prst="rect">
              <a:avLst/>
            </a:prstGeom>
          </p:spPr>
        </p:pic>
        <p:sp>
          <p:nvSpPr>
            <p:cNvPr id="11" name="pole tekstowe 10"/>
            <p:cNvSpPr txBox="1"/>
            <p:nvPr/>
          </p:nvSpPr>
          <p:spPr>
            <a:xfrm>
              <a:off x="4968941" y="5501054"/>
              <a:ext cx="2124237" cy="161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13 Płytka górna ramy</a:t>
              </a:r>
            </a:p>
          </p:txBody>
        </p:sp>
      </p:grpSp>
      <p:grpSp>
        <p:nvGrpSpPr>
          <p:cNvPr id="12" name="Grupa 11"/>
          <p:cNvGrpSpPr/>
          <p:nvPr/>
        </p:nvGrpSpPr>
        <p:grpSpPr>
          <a:xfrm>
            <a:off x="4572000" y="1290890"/>
            <a:ext cx="4357884" cy="5115348"/>
            <a:chOff x="4709346" y="3402856"/>
            <a:chExt cx="2390499" cy="2164076"/>
          </a:xfrm>
        </p:grpSpPr>
        <p:pic>
          <p:nvPicPr>
            <p:cNvPr id="13" name="Obraz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346" y="3402856"/>
              <a:ext cx="2390499" cy="1965338"/>
            </a:xfrm>
            <a:prstGeom prst="rect">
              <a:avLst/>
            </a:prstGeom>
          </p:spPr>
        </p:pic>
        <p:sp>
          <p:nvSpPr>
            <p:cNvPr id="14" name="pole tekstowe 13"/>
            <p:cNvSpPr txBox="1"/>
            <p:nvPr/>
          </p:nvSpPr>
          <p:spPr>
            <a:xfrm>
              <a:off x="4758506" y="5462767"/>
              <a:ext cx="2124237" cy="10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14 Płytka dolna ramy</a:t>
              </a:r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30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07032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Rama: zaprojektowane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476375" y="1628774"/>
            <a:ext cx="7210425" cy="463018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grpSp>
        <p:nvGrpSpPr>
          <p:cNvPr id="9" name="Grupa 8"/>
          <p:cNvGrpSpPr/>
          <p:nvPr/>
        </p:nvGrpSpPr>
        <p:grpSpPr>
          <a:xfrm>
            <a:off x="251521" y="1498035"/>
            <a:ext cx="3213950" cy="3922830"/>
            <a:chOff x="4788916" y="3395355"/>
            <a:chExt cx="2284194" cy="2150195"/>
          </a:xfrm>
        </p:grpSpPr>
        <p:pic>
          <p:nvPicPr>
            <p:cNvPr id="10" name="Obraz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916" y="3395355"/>
              <a:ext cx="2231358" cy="1980340"/>
            </a:xfrm>
            <a:prstGeom prst="rect">
              <a:avLst/>
            </a:prstGeom>
          </p:spPr>
        </p:pic>
        <p:sp>
          <p:nvSpPr>
            <p:cNvPr id="11" name="pole tekstowe 10"/>
            <p:cNvSpPr txBox="1"/>
            <p:nvPr/>
          </p:nvSpPr>
          <p:spPr>
            <a:xfrm>
              <a:off x="4948873" y="5410591"/>
              <a:ext cx="2124237" cy="134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15 Płytka montażowa IMU dolna</a:t>
              </a:r>
            </a:p>
          </p:txBody>
        </p:sp>
      </p:grpSp>
      <p:grpSp>
        <p:nvGrpSpPr>
          <p:cNvPr id="15" name="Grupa 14"/>
          <p:cNvGrpSpPr/>
          <p:nvPr/>
        </p:nvGrpSpPr>
        <p:grpSpPr>
          <a:xfrm>
            <a:off x="3537181" y="1623372"/>
            <a:ext cx="2734415" cy="3781604"/>
            <a:chOff x="4788916" y="3397124"/>
            <a:chExt cx="2231358" cy="2379936"/>
          </a:xfrm>
        </p:grpSpPr>
        <p:pic>
          <p:nvPicPr>
            <p:cNvPr id="16" name="Obraz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916" y="3397124"/>
              <a:ext cx="2231358" cy="1976801"/>
            </a:xfrm>
            <a:prstGeom prst="rect">
              <a:avLst/>
            </a:prstGeom>
          </p:spPr>
        </p:pic>
        <p:sp>
          <p:nvSpPr>
            <p:cNvPr id="17" name="pole tekstowe 16"/>
            <p:cNvSpPr txBox="1"/>
            <p:nvPr/>
          </p:nvSpPr>
          <p:spPr>
            <a:xfrm>
              <a:off x="4871204" y="5642101"/>
              <a:ext cx="2124237" cy="134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16 Płytka montażowa IMU górna</a:t>
              </a:r>
            </a:p>
          </p:txBody>
        </p:sp>
      </p:grpSp>
      <p:grpSp>
        <p:nvGrpSpPr>
          <p:cNvPr id="18" name="Grupa 17"/>
          <p:cNvGrpSpPr/>
          <p:nvPr/>
        </p:nvGrpSpPr>
        <p:grpSpPr>
          <a:xfrm>
            <a:off x="6417648" y="2132854"/>
            <a:ext cx="2558971" cy="3310776"/>
            <a:chOff x="4788916" y="3824571"/>
            <a:chExt cx="2231358" cy="2226477"/>
          </a:xfrm>
        </p:grpSpPr>
        <p:pic>
          <p:nvPicPr>
            <p:cNvPr id="19" name="Obraz 1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8916" y="3824571"/>
              <a:ext cx="2231358" cy="1121907"/>
            </a:xfrm>
            <a:prstGeom prst="rect">
              <a:avLst/>
            </a:prstGeom>
          </p:spPr>
        </p:pic>
        <p:sp>
          <p:nvSpPr>
            <p:cNvPr id="20" name="pole tekstowe 19"/>
            <p:cNvSpPr txBox="1"/>
            <p:nvPr/>
          </p:nvSpPr>
          <p:spPr>
            <a:xfrm>
              <a:off x="4842476" y="5885466"/>
              <a:ext cx="2124237" cy="16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17 Płytka montażowa silnika</a:t>
              </a:r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31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29200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Rama: dobrane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487008" y="1617164"/>
            <a:ext cx="7210425" cy="463018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grpSp>
        <p:nvGrpSpPr>
          <p:cNvPr id="9" name="Grupa 8"/>
          <p:cNvGrpSpPr/>
          <p:nvPr/>
        </p:nvGrpSpPr>
        <p:grpSpPr>
          <a:xfrm>
            <a:off x="395538" y="1372349"/>
            <a:ext cx="3600398" cy="5296430"/>
            <a:chOff x="5076871" y="3835750"/>
            <a:chExt cx="1229040" cy="1394387"/>
          </a:xfrm>
        </p:grpSpPr>
        <p:pic>
          <p:nvPicPr>
            <p:cNvPr id="10" name="Obraz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6871" y="3835750"/>
              <a:ext cx="1229040" cy="1275378"/>
            </a:xfrm>
            <a:prstGeom prst="rect">
              <a:avLst/>
            </a:prstGeom>
          </p:spPr>
        </p:pic>
        <p:sp>
          <p:nvSpPr>
            <p:cNvPr id="11" name="pole tekstowe 10"/>
            <p:cNvSpPr txBox="1"/>
            <p:nvPr/>
          </p:nvSpPr>
          <p:spPr>
            <a:xfrm>
              <a:off x="5118545" y="5084286"/>
              <a:ext cx="1138250" cy="1458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18 Boom </a:t>
              </a:r>
              <a:r>
                <a:rPr lang="pl-PL" sz="1000" dirty="0" err="1" smtClean="0"/>
                <a:t>block</a:t>
              </a:r>
              <a:r>
                <a:rPr lang="pl-PL" sz="1000" dirty="0" smtClean="0"/>
                <a:t> [http</a:t>
              </a:r>
              <a:r>
                <a:rPr lang="pl-PL" sz="1000" dirty="0"/>
                <a:t>://</a:t>
              </a:r>
              <a:r>
                <a:rPr lang="pl-PL" sz="1000" dirty="0" smtClean="0"/>
                <a:t>www.pitlab.pl/pitlabsklep/akcesoria-dla-wielowirnikowcow/boom-block-12-detail.html]</a:t>
              </a:r>
            </a:p>
          </p:txBody>
        </p:sp>
      </p:grpSp>
      <p:grpSp>
        <p:nvGrpSpPr>
          <p:cNvPr id="13" name="Grupa 12"/>
          <p:cNvGrpSpPr/>
          <p:nvPr/>
        </p:nvGrpSpPr>
        <p:grpSpPr>
          <a:xfrm>
            <a:off x="4118018" y="1408091"/>
            <a:ext cx="4062652" cy="5199130"/>
            <a:chOff x="5020222" y="3845160"/>
            <a:chExt cx="1386836" cy="1368771"/>
          </a:xfrm>
        </p:grpSpPr>
        <p:pic>
          <p:nvPicPr>
            <p:cNvPr id="14" name="Obraz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0222" y="3845160"/>
              <a:ext cx="1386836" cy="1265968"/>
            </a:xfrm>
            <a:prstGeom prst="rect">
              <a:avLst/>
            </a:prstGeom>
          </p:spPr>
        </p:pic>
        <p:sp>
          <p:nvSpPr>
            <p:cNvPr id="21" name="pole tekstowe 20"/>
            <p:cNvSpPr txBox="1"/>
            <p:nvPr/>
          </p:nvSpPr>
          <p:spPr>
            <a:xfrm>
              <a:off x="5118545" y="5084286"/>
              <a:ext cx="1138250" cy="1296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19 Amortyzator silikonowy </a:t>
              </a:r>
              <a:r>
                <a:rPr lang="pl-PL" sz="800" dirty="0"/>
                <a:t>[http://</a:t>
              </a:r>
              <a:r>
                <a:rPr lang="pl-PL" sz="800" dirty="0" smtClean="0"/>
                <a:t>www.pitlab.pl/pitlabsklep/akcesoria-dla-wielowirnikowcow/amortyzator-mi%C4%99kki-detail.html]</a:t>
              </a:r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32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006868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Algorytm </a:t>
            </a:r>
            <a:r>
              <a:rPr lang="pl-PL" dirty="0" smtClean="0"/>
              <a:t>działania</a:t>
            </a:r>
            <a:endParaRPr lang="pl-PL" dirty="0"/>
          </a:p>
        </p:txBody>
      </p:sp>
      <p:grpSp>
        <p:nvGrpSpPr>
          <p:cNvPr id="7" name="Grupa 6"/>
          <p:cNvGrpSpPr/>
          <p:nvPr/>
        </p:nvGrpSpPr>
        <p:grpSpPr>
          <a:xfrm>
            <a:off x="21854" y="1621158"/>
            <a:ext cx="1525810" cy="456909"/>
            <a:chOff x="1547664" y="1714731"/>
            <a:chExt cx="1656184" cy="562141"/>
          </a:xfrm>
        </p:grpSpPr>
        <p:sp>
          <p:nvSpPr>
            <p:cNvPr id="5" name="Schemat blokowy: proces alternatywny 4"/>
            <p:cNvSpPr/>
            <p:nvPr/>
          </p:nvSpPr>
          <p:spPr>
            <a:xfrm>
              <a:off x="1547664" y="1714731"/>
              <a:ext cx="1656184" cy="562141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" name="pole tekstowe 5"/>
            <p:cNvSpPr txBox="1"/>
            <p:nvPr/>
          </p:nvSpPr>
          <p:spPr>
            <a:xfrm>
              <a:off x="1835696" y="1834218"/>
              <a:ext cx="10801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500" dirty="0" smtClean="0"/>
                <a:t>START</a:t>
              </a:r>
              <a:endParaRPr lang="pl-PL" sz="1500" dirty="0"/>
            </a:p>
          </p:txBody>
        </p:sp>
      </p:grpSp>
      <p:grpSp>
        <p:nvGrpSpPr>
          <p:cNvPr id="20" name="Grupa 19"/>
          <p:cNvGrpSpPr/>
          <p:nvPr/>
        </p:nvGrpSpPr>
        <p:grpSpPr>
          <a:xfrm>
            <a:off x="4283968" y="3022865"/>
            <a:ext cx="2092864" cy="1090459"/>
            <a:chOff x="1547664" y="1714730"/>
            <a:chExt cx="1656184" cy="765818"/>
          </a:xfrm>
        </p:grpSpPr>
        <p:sp>
          <p:nvSpPr>
            <p:cNvPr id="22" name="Schemat blokowy: decyzja 21"/>
            <p:cNvSpPr/>
            <p:nvPr/>
          </p:nvSpPr>
          <p:spPr>
            <a:xfrm>
              <a:off x="1547664" y="1714730"/>
              <a:ext cx="1656184" cy="765818"/>
            </a:xfrm>
            <a:prstGeom prst="flowChartDecisi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pole tekstowe 22"/>
            <p:cNvSpPr txBox="1"/>
            <p:nvPr/>
          </p:nvSpPr>
          <p:spPr>
            <a:xfrm>
              <a:off x="1691680" y="1935531"/>
              <a:ext cx="1368152" cy="3242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Czy port szeregowy obsłużył zapytanie?</a:t>
              </a:r>
              <a:endParaRPr lang="pl-PL" sz="1200" dirty="0"/>
            </a:p>
          </p:txBody>
        </p:sp>
      </p:grpSp>
      <p:grpSp>
        <p:nvGrpSpPr>
          <p:cNvPr id="24" name="Grupa 23"/>
          <p:cNvGrpSpPr/>
          <p:nvPr/>
        </p:nvGrpSpPr>
        <p:grpSpPr>
          <a:xfrm>
            <a:off x="2107771" y="1621158"/>
            <a:ext cx="1525810" cy="456909"/>
            <a:chOff x="1471880" y="1712214"/>
            <a:chExt cx="1656184" cy="562141"/>
          </a:xfrm>
        </p:grpSpPr>
        <p:sp>
          <p:nvSpPr>
            <p:cNvPr id="25" name="Schemat blokowy: proces alternatywny 24"/>
            <p:cNvSpPr/>
            <p:nvPr/>
          </p:nvSpPr>
          <p:spPr>
            <a:xfrm>
              <a:off x="1471880" y="1712214"/>
              <a:ext cx="1656184" cy="562141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pole tekstowe 25"/>
            <p:cNvSpPr txBox="1"/>
            <p:nvPr/>
          </p:nvSpPr>
          <p:spPr>
            <a:xfrm>
              <a:off x="1517176" y="1831703"/>
              <a:ext cx="1565592" cy="397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500" dirty="0" smtClean="0"/>
                <a:t>inicjalizacja</a:t>
              </a:r>
              <a:endParaRPr lang="pl-PL" sz="1500" dirty="0"/>
            </a:p>
          </p:txBody>
        </p:sp>
      </p:grpSp>
      <p:grpSp>
        <p:nvGrpSpPr>
          <p:cNvPr id="30" name="Grupa 29"/>
          <p:cNvGrpSpPr/>
          <p:nvPr/>
        </p:nvGrpSpPr>
        <p:grpSpPr>
          <a:xfrm>
            <a:off x="6743693" y="3208054"/>
            <a:ext cx="1492295" cy="720080"/>
            <a:chOff x="1547664" y="1714730"/>
            <a:chExt cx="1656184" cy="765818"/>
          </a:xfrm>
        </p:grpSpPr>
        <p:sp>
          <p:nvSpPr>
            <p:cNvPr id="31" name="Schemat blokowy: proces alternatywny 30"/>
            <p:cNvSpPr/>
            <p:nvPr/>
          </p:nvSpPr>
          <p:spPr>
            <a:xfrm>
              <a:off x="1547664" y="1714730"/>
              <a:ext cx="1656184" cy="765818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2" name="pole tekstowe 31"/>
            <p:cNvSpPr txBox="1"/>
            <p:nvPr/>
          </p:nvSpPr>
          <p:spPr>
            <a:xfrm>
              <a:off x="1691680" y="1852145"/>
              <a:ext cx="1368152" cy="4909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Obsługa portu szeregowego</a:t>
              </a:r>
              <a:endParaRPr lang="pl-PL" sz="1200" dirty="0"/>
            </a:p>
          </p:txBody>
        </p:sp>
      </p:grpSp>
      <p:grpSp>
        <p:nvGrpSpPr>
          <p:cNvPr id="33" name="Grupa 32"/>
          <p:cNvGrpSpPr/>
          <p:nvPr/>
        </p:nvGrpSpPr>
        <p:grpSpPr>
          <a:xfrm>
            <a:off x="1824243" y="2281587"/>
            <a:ext cx="2092864" cy="1090459"/>
            <a:chOff x="1547664" y="1714730"/>
            <a:chExt cx="1656184" cy="765818"/>
          </a:xfrm>
        </p:grpSpPr>
        <p:sp>
          <p:nvSpPr>
            <p:cNvPr id="34" name="Schemat blokowy: decyzja 33"/>
            <p:cNvSpPr/>
            <p:nvPr/>
          </p:nvSpPr>
          <p:spPr>
            <a:xfrm>
              <a:off x="1547664" y="1714730"/>
              <a:ext cx="1656184" cy="765818"/>
            </a:xfrm>
            <a:prstGeom prst="flowChartDecisi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5" name="pole tekstowe 34"/>
            <p:cNvSpPr txBox="1"/>
            <p:nvPr/>
          </p:nvSpPr>
          <p:spPr>
            <a:xfrm>
              <a:off x="1691680" y="1935529"/>
              <a:ext cx="1368152" cy="3242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Czy UAV jest uzbrojony?</a:t>
              </a:r>
              <a:endParaRPr lang="pl-PL" sz="1200" dirty="0"/>
            </a:p>
          </p:txBody>
        </p:sp>
      </p:grpSp>
      <p:grpSp>
        <p:nvGrpSpPr>
          <p:cNvPr id="36" name="Grupa 35"/>
          <p:cNvGrpSpPr/>
          <p:nvPr/>
        </p:nvGrpSpPr>
        <p:grpSpPr>
          <a:xfrm>
            <a:off x="4283968" y="4467090"/>
            <a:ext cx="2092864" cy="1090459"/>
            <a:chOff x="1547664" y="1714730"/>
            <a:chExt cx="1656184" cy="765818"/>
          </a:xfrm>
        </p:grpSpPr>
        <p:sp>
          <p:nvSpPr>
            <p:cNvPr id="37" name="Schemat blokowy: decyzja 36"/>
            <p:cNvSpPr/>
            <p:nvPr/>
          </p:nvSpPr>
          <p:spPr>
            <a:xfrm>
              <a:off x="1547664" y="1714730"/>
              <a:ext cx="1656184" cy="765818"/>
            </a:xfrm>
            <a:prstGeom prst="flowChartDecisi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8" name="pole tekstowe 37"/>
            <p:cNvSpPr txBox="1"/>
            <p:nvPr/>
          </p:nvSpPr>
          <p:spPr>
            <a:xfrm>
              <a:off x="1691680" y="1935531"/>
              <a:ext cx="1368152" cy="3242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Czy aparatura RC jest skalibrowana?</a:t>
              </a:r>
              <a:endParaRPr lang="pl-PL" sz="1200" dirty="0"/>
            </a:p>
          </p:txBody>
        </p:sp>
      </p:grpSp>
      <p:grpSp>
        <p:nvGrpSpPr>
          <p:cNvPr id="39" name="Grupa 38"/>
          <p:cNvGrpSpPr/>
          <p:nvPr/>
        </p:nvGrpSpPr>
        <p:grpSpPr>
          <a:xfrm>
            <a:off x="6743693" y="4652279"/>
            <a:ext cx="1492295" cy="720080"/>
            <a:chOff x="1547664" y="1714730"/>
            <a:chExt cx="1656184" cy="765818"/>
          </a:xfrm>
        </p:grpSpPr>
        <p:sp>
          <p:nvSpPr>
            <p:cNvPr id="40" name="Schemat blokowy: proces alternatywny 39"/>
            <p:cNvSpPr/>
            <p:nvPr/>
          </p:nvSpPr>
          <p:spPr>
            <a:xfrm>
              <a:off x="1547664" y="1714730"/>
              <a:ext cx="1656184" cy="765818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ole tekstowe 40"/>
            <p:cNvSpPr txBox="1"/>
            <p:nvPr/>
          </p:nvSpPr>
          <p:spPr>
            <a:xfrm>
              <a:off x="1691680" y="1753947"/>
              <a:ext cx="1368152" cy="6873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Kalibracja kanałów aparatury</a:t>
              </a:r>
              <a:endParaRPr lang="pl-PL" sz="1200" dirty="0"/>
            </a:p>
          </p:txBody>
        </p:sp>
      </p:grpSp>
      <p:cxnSp>
        <p:nvCxnSpPr>
          <p:cNvPr id="42" name="Łącznik prosty ze strzałką 41"/>
          <p:cNvCxnSpPr>
            <a:stCxn id="22" idx="3"/>
            <a:endCxn id="31" idx="1"/>
          </p:cNvCxnSpPr>
          <p:nvPr/>
        </p:nvCxnSpPr>
        <p:spPr>
          <a:xfrm flipV="1">
            <a:off x="6376832" y="3568094"/>
            <a:ext cx="3668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Łącznik prosty ze strzałką 43"/>
          <p:cNvCxnSpPr>
            <a:stCxn id="22" idx="2"/>
            <a:endCxn id="37" idx="0"/>
          </p:cNvCxnSpPr>
          <p:nvPr/>
        </p:nvCxnSpPr>
        <p:spPr>
          <a:xfrm>
            <a:off x="5330400" y="4113324"/>
            <a:ext cx="0" cy="353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pole tekstowe 45"/>
          <p:cNvSpPr txBox="1"/>
          <p:nvPr/>
        </p:nvSpPr>
        <p:spPr>
          <a:xfrm>
            <a:off x="5976201" y="3391122"/>
            <a:ext cx="2835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700" dirty="0" smtClean="0"/>
              <a:t>N</a:t>
            </a:r>
            <a:endParaRPr lang="pl-PL" sz="1700" dirty="0"/>
          </a:p>
        </p:txBody>
      </p:sp>
      <p:sp>
        <p:nvSpPr>
          <p:cNvPr id="47" name="pole tekstowe 46"/>
          <p:cNvSpPr txBox="1"/>
          <p:nvPr/>
        </p:nvSpPr>
        <p:spPr>
          <a:xfrm>
            <a:off x="5164797" y="3802217"/>
            <a:ext cx="33120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700" dirty="0" smtClean="0"/>
              <a:t>T</a:t>
            </a:r>
            <a:endParaRPr lang="pl-PL" sz="1700" dirty="0"/>
          </a:p>
        </p:txBody>
      </p:sp>
      <p:sp>
        <p:nvSpPr>
          <p:cNvPr id="48" name="pole tekstowe 47"/>
          <p:cNvSpPr txBox="1"/>
          <p:nvPr/>
        </p:nvSpPr>
        <p:spPr>
          <a:xfrm>
            <a:off x="6009971" y="4816328"/>
            <a:ext cx="2835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700" dirty="0" smtClean="0"/>
              <a:t>N</a:t>
            </a:r>
            <a:endParaRPr lang="pl-PL" sz="1700" dirty="0"/>
          </a:p>
        </p:txBody>
      </p:sp>
      <p:sp>
        <p:nvSpPr>
          <p:cNvPr id="49" name="pole tekstowe 48"/>
          <p:cNvSpPr txBox="1"/>
          <p:nvPr/>
        </p:nvSpPr>
        <p:spPr>
          <a:xfrm>
            <a:off x="5159920" y="5231951"/>
            <a:ext cx="33120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700" dirty="0" smtClean="0"/>
              <a:t>T</a:t>
            </a:r>
            <a:endParaRPr lang="pl-PL" sz="1700" dirty="0"/>
          </a:p>
        </p:txBody>
      </p:sp>
      <p:cxnSp>
        <p:nvCxnSpPr>
          <p:cNvPr id="50" name="Łącznik prosty ze strzałką 49"/>
          <p:cNvCxnSpPr/>
          <p:nvPr/>
        </p:nvCxnSpPr>
        <p:spPr>
          <a:xfrm flipV="1">
            <a:off x="6376832" y="5014632"/>
            <a:ext cx="3668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Łącznik łamany 54"/>
          <p:cNvCxnSpPr>
            <a:stCxn id="31" idx="3"/>
          </p:cNvCxnSpPr>
          <p:nvPr/>
        </p:nvCxnSpPr>
        <p:spPr>
          <a:xfrm flipH="1">
            <a:off x="5325523" y="3568094"/>
            <a:ext cx="2910465" cy="722113"/>
          </a:xfrm>
          <a:prstGeom prst="bentConnector3">
            <a:avLst>
              <a:gd name="adj1" fmla="val -7854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pole tekstowe 55"/>
          <p:cNvSpPr txBox="1"/>
          <p:nvPr/>
        </p:nvSpPr>
        <p:spPr>
          <a:xfrm>
            <a:off x="3511196" y="2638063"/>
            <a:ext cx="2835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700" dirty="0" smtClean="0"/>
              <a:t>N</a:t>
            </a:r>
            <a:endParaRPr lang="pl-PL" sz="1700" dirty="0"/>
          </a:p>
        </p:txBody>
      </p:sp>
      <p:sp>
        <p:nvSpPr>
          <p:cNvPr id="57" name="pole tekstowe 56"/>
          <p:cNvSpPr txBox="1"/>
          <p:nvPr/>
        </p:nvSpPr>
        <p:spPr>
          <a:xfrm>
            <a:off x="2699792" y="3049158"/>
            <a:ext cx="33120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700" dirty="0" smtClean="0"/>
              <a:t>T</a:t>
            </a:r>
            <a:endParaRPr lang="pl-PL" sz="1700" dirty="0"/>
          </a:p>
        </p:txBody>
      </p:sp>
      <p:cxnSp>
        <p:nvCxnSpPr>
          <p:cNvPr id="61" name="Łącznik łamany 60"/>
          <p:cNvCxnSpPr>
            <a:stCxn id="34" idx="3"/>
            <a:endCxn id="22" idx="0"/>
          </p:cNvCxnSpPr>
          <p:nvPr/>
        </p:nvCxnSpPr>
        <p:spPr>
          <a:xfrm>
            <a:off x="3917107" y="2826817"/>
            <a:ext cx="1413293" cy="1960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Grupa 61"/>
          <p:cNvGrpSpPr/>
          <p:nvPr/>
        </p:nvGrpSpPr>
        <p:grpSpPr>
          <a:xfrm>
            <a:off x="2119247" y="3515915"/>
            <a:ext cx="1492295" cy="597409"/>
            <a:chOff x="1547664" y="1714730"/>
            <a:chExt cx="1656184" cy="765818"/>
          </a:xfrm>
        </p:grpSpPr>
        <p:sp>
          <p:nvSpPr>
            <p:cNvPr id="63" name="Schemat blokowy: proces alternatywny 62"/>
            <p:cNvSpPr/>
            <p:nvPr/>
          </p:nvSpPr>
          <p:spPr>
            <a:xfrm>
              <a:off x="1547664" y="1714730"/>
              <a:ext cx="1656184" cy="765818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4" name="pole tekstowe 63"/>
            <p:cNvSpPr txBox="1"/>
            <p:nvPr/>
          </p:nvSpPr>
          <p:spPr>
            <a:xfrm>
              <a:off x="1691680" y="1920097"/>
              <a:ext cx="1368152" cy="3550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Odczyt nastaw</a:t>
              </a:r>
              <a:endParaRPr lang="pl-PL" sz="1200" dirty="0"/>
            </a:p>
          </p:txBody>
        </p:sp>
      </p:grpSp>
      <p:cxnSp>
        <p:nvCxnSpPr>
          <p:cNvPr id="66" name="Łącznik prosty ze strzałką 65"/>
          <p:cNvCxnSpPr>
            <a:stCxn id="57" idx="2"/>
            <a:endCxn id="63" idx="0"/>
          </p:cNvCxnSpPr>
          <p:nvPr/>
        </p:nvCxnSpPr>
        <p:spPr>
          <a:xfrm>
            <a:off x="2865395" y="3403101"/>
            <a:ext cx="0" cy="112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Grupa 66"/>
          <p:cNvGrpSpPr/>
          <p:nvPr/>
        </p:nvGrpSpPr>
        <p:grpSpPr>
          <a:xfrm>
            <a:off x="2119247" y="4235995"/>
            <a:ext cx="1492295" cy="597409"/>
            <a:chOff x="1547664" y="1714730"/>
            <a:chExt cx="1656184" cy="765818"/>
          </a:xfrm>
        </p:grpSpPr>
        <p:sp>
          <p:nvSpPr>
            <p:cNvPr id="68" name="Schemat blokowy: proces alternatywny 67"/>
            <p:cNvSpPr/>
            <p:nvPr/>
          </p:nvSpPr>
          <p:spPr>
            <a:xfrm>
              <a:off x="1547664" y="1714730"/>
              <a:ext cx="1656184" cy="765818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9" name="pole tekstowe 68"/>
            <p:cNvSpPr txBox="1"/>
            <p:nvPr/>
          </p:nvSpPr>
          <p:spPr>
            <a:xfrm>
              <a:off x="1691680" y="1920097"/>
              <a:ext cx="1368152" cy="3550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Odczyt stanu</a:t>
              </a:r>
              <a:endParaRPr lang="pl-PL" sz="1200" dirty="0"/>
            </a:p>
          </p:txBody>
        </p:sp>
      </p:grpSp>
      <p:cxnSp>
        <p:nvCxnSpPr>
          <p:cNvPr id="70" name="Łącznik prosty ze strzałką 69"/>
          <p:cNvCxnSpPr>
            <a:endCxn id="68" idx="0"/>
          </p:cNvCxnSpPr>
          <p:nvPr/>
        </p:nvCxnSpPr>
        <p:spPr>
          <a:xfrm>
            <a:off x="2865395" y="4123181"/>
            <a:ext cx="0" cy="112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1" name="Grupa 70"/>
          <p:cNvGrpSpPr/>
          <p:nvPr/>
        </p:nvGrpSpPr>
        <p:grpSpPr>
          <a:xfrm>
            <a:off x="2107771" y="4992260"/>
            <a:ext cx="1492295" cy="597409"/>
            <a:chOff x="1547664" y="1714730"/>
            <a:chExt cx="1656184" cy="765818"/>
          </a:xfrm>
        </p:grpSpPr>
        <p:sp>
          <p:nvSpPr>
            <p:cNvPr id="72" name="Schemat blokowy: proces alternatywny 71"/>
            <p:cNvSpPr/>
            <p:nvPr/>
          </p:nvSpPr>
          <p:spPr>
            <a:xfrm>
              <a:off x="1547664" y="1714730"/>
              <a:ext cx="1656184" cy="765818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3" name="pole tekstowe 72"/>
            <p:cNvSpPr txBox="1"/>
            <p:nvPr/>
          </p:nvSpPr>
          <p:spPr>
            <a:xfrm>
              <a:off x="1691680" y="1920097"/>
              <a:ext cx="1368152" cy="3550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PID</a:t>
              </a:r>
              <a:endParaRPr lang="pl-PL" sz="1200" dirty="0"/>
            </a:p>
          </p:txBody>
        </p:sp>
      </p:grpSp>
      <p:cxnSp>
        <p:nvCxnSpPr>
          <p:cNvPr id="74" name="Łącznik prosty ze strzałką 73"/>
          <p:cNvCxnSpPr>
            <a:endCxn id="72" idx="0"/>
          </p:cNvCxnSpPr>
          <p:nvPr/>
        </p:nvCxnSpPr>
        <p:spPr>
          <a:xfrm>
            <a:off x="2853919" y="4879446"/>
            <a:ext cx="0" cy="112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5" name="Grupa 74"/>
          <p:cNvGrpSpPr/>
          <p:nvPr/>
        </p:nvGrpSpPr>
        <p:grpSpPr>
          <a:xfrm>
            <a:off x="2107771" y="5733256"/>
            <a:ext cx="1492295" cy="597409"/>
            <a:chOff x="1547664" y="1714730"/>
            <a:chExt cx="1656184" cy="765818"/>
          </a:xfrm>
        </p:grpSpPr>
        <p:sp>
          <p:nvSpPr>
            <p:cNvPr id="76" name="Schemat blokowy: proces alternatywny 75"/>
            <p:cNvSpPr/>
            <p:nvPr/>
          </p:nvSpPr>
          <p:spPr>
            <a:xfrm>
              <a:off x="1547664" y="1714730"/>
              <a:ext cx="1656184" cy="765818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7" name="pole tekstowe 76"/>
            <p:cNvSpPr txBox="1"/>
            <p:nvPr/>
          </p:nvSpPr>
          <p:spPr>
            <a:xfrm>
              <a:off x="1691680" y="1801735"/>
              <a:ext cx="1368152" cy="5918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Wysterowanie wyjść</a:t>
              </a:r>
              <a:endParaRPr lang="pl-PL" sz="1200" dirty="0"/>
            </a:p>
          </p:txBody>
        </p:sp>
      </p:grpSp>
      <p:cxnSp>
        <p:nvCxnSpPr>
          <p:cNvPr id="78" name="Łącznik prosty ze strzałką 77"/>
          <p:cNvCxnSpPr>
            <a:endCxn id="76" idx="0"/>
          </p:cNvCxnSpPr>
          <p:nvPr/>
        </p:nvCxnSpPr>
        <p:spPr>
          <a:xfrm>
            <a:off x="2853919" y="5620442"/>
            <a:ext cx="0" cy="112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Łącznik prosty ze strzałką 79"/>
          <p:cNvCxnSpPr>
            <a:stCxn id="25" idx="2"/>
            <a:endCxn id="34" idx="0"/>
          </p:cNvCxnSpPr>
          <p:nvPr/>
        </p:nvCxnSpPr>
        <p:spPr>
          <a:xfrm flipH="1">
            <a:off x="2870675" y="2078067"/>
            <a:ext cx="1" cy="203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Łącznik prosty ze strzałką 81"/>
          <p:cNvCxnSpPr>
            <a:stCxn id="5" idx="3"/>
            <a:endCxn id="25" idx="1"/>
          </p:cNvCxnSpPr>
          <p:nvPr/>
        </p:nvCxnSpPr>
        <p:spPr>
          <a:xfrm>
            <a:off x="1547664" y="1849613"/>
            <a:ext cx="560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Łącznik łamany 103"/>
          <p:cNvCxnSpPr>
            <a:stCxn id="37" idx="2"/>
          </p:cNvCxnSpPr>
          <p:nvPr/>
        </p:nvCxnSpPr>
        <p:spPr>
          <a:xfrm rot="16200000" flipH="1">
            <a:off x="6953647" y="3934302"/>
            <a:ext cx="243579" cy="349007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Łącznik prosty 107"/>
          <p:cNvCxnSpPr/>
          <p:nvPr/>
        </p:nvCxnSpPr>
        <p:spPr>
          <a:xfrm flipV="1">
            <a:off x="8820472" y="2179827"/>
            <a:ext cx="1" cy="3621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Łącznik prosty 110"/>
          <p:cNvCxnSpPr/>
          <p:nvPr/>
        </p:nvCxnSpPr>
        <p:spPr>
          <a:xfrm flipH="1" flipV="1">
            <a:off x="2865394" y="2132856"/>
            <a:ext cx="5971565" cy="469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Łącznik łamany 113"/>
          <p:cNvCxnSpPr>
            <a:stCxn id="76" idx="2"/>
          </p:cNvCxnSpPr>
          <p:nvPr/>
        </p:nvCxnSpPr>
        <p:spPr>
          <a:xfrm rot="5400000" flipH="1" flipV="1">
            <a:off x="760751" y="4226023"/>
            <a:ext cx="4197809" cy="11475"/>
          </a:xfrm>
          <a:prstGeom prst="bentConnector5">
            <a:avLst>
              <a:gd name="adj1" fmla="val -5446"/>
              <a:gd name="adj2" fmla="val -11150745"/>
              <a:gd name="adj3" fmla="val 10000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pole tekstowe 116"/>
          <p:cNvSpPr txBox="1"/>
          <p:nvPr/>
        </p:nvSpPr>
        <p:spPr>
          <a:xfrm>
            <a:off x="4075207" y="6277475"/>
            <a:ext cx="3017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smtClean="0"/>
              <a:t>Rys. 20 Schemat blokowy </a:t>
            </a:r>
            <a:r>
              <a:rPr lang="pl-PL" sz="1000" dirty="0" smtClean="0"/>
              <a:t>algorytmu</a:t>
            </a:r>
            <a:endParaRPr lang="pl-PL" sz="800" dirty="0" smtClean="0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33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41756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Sterowanie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l-PL" dirty="0" smtClean="0"/>
                  <a:t> - nastawa regulatora i-tego silnika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</a:rPr>
                      <m:t>𝐹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dirty="0"/>
                  <a:t> – ciąg </a:t>
                </a:r>
                <a:r>
                  <a:rPr lang="pl-PL" dirty="0" smtClean="0"/>
                  <a:t>wirnika w </a:t>
                </a:r>
                <a:r>
                  <a:rPr lang="pl-PL" dirty="0"/>
                  <a:t>funkcji nastawy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pl-PL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dirty="0"/>
                  <a:t> – </a:t>
                </a:r>
                <a:r>
                  <a:rPr lang="pl-PL" dirty="0" smtClean="0"/>
                  <a:t>moment reakcji wirnika w </a:t>
                </a:r>
                <a:r>
                  <a:rPr lang="pl-PL" dirty="0"/>
                  <a:t>funkcji nastawy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pl-PL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pl-PL" b="0" i="1" smtClean="0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pl-PL" dirty="0" smtClean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pl-PL" i="1">
                        <a:latin typeface="Cambria Math" panose="02040503050406030204" pitchFamily="18" charset="0"/>
                      </a:rPr>
                      <m:t>= ?</m:t>
                    </m:r>
                  </m:oMath>
                </a14:m>
                <a:endParaRPr lang="pl-PL" dirty="0"/>
              </a:p>
              <a:p>
                <a:pPr>
                  <a:lnSpc>
                    <a:spcPct val="150000"/>
                  </a:lnSpc>
                </a:pPr>
                <a:endParaRPr lang="pl-PL" dirty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6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34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18933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Stanowisko testowe silnika</a:t>
            </a:r>
            <a:endParaRPr lang="pl-PL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pl-PL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pl-PL" i="1" smtClean="0">
                        <a:latin typeface="Cambria Math" panose="02040503050406030204" pitchFamily="18" charset="0"/>
                      </a:rPr>
                      <m:t>=∆</m:t>
                    </m:r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lang="pl-PL" dirty="0" smtClean="0"/>
              </a:p>
              <a:p>
                <a:pPr marL="0" indent="0">
                  <a:buNone/>
                </a:pPr>
                <a:r>
                  <a:rPr lang="pl-PL" dirty="0"/>
                  <a:t>	</a:t>
                </a:r>
                <a:r>
                  <a:rPr lang="pl-PL" dirty="0" smtClean="0"/>
                  <a:t>gdzie:</a:t>
                </a:r>
              </a:p>
              <a:p>
                <a:pPr marL="0" indent="0">
                  <a:buNone/>
                </a:pPr>
                <a:r>
                  <a:rPr lang="pl-PL" dirty="0"/>
                  <a:t>	</a:t>
                </a:r>
                <a:r>
                  <a:rPr lang="pl-PL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pl-P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𝑊</m:t>
                    </m:r>
                  </m:oMath>
                </a14:m>
                <a:r>
                  <a:rPr lang="pl-PL" dirty="0" smtClean="0"/>
                  <a:t> – zmiana wskazania wagi</a:t>
                </a:r>
              </a:p>
              <a:p>
                <a:pPr marL="0" indent="0">
                  <a:buNone/>
                </a:pPr>
                <a:r>
                  <a:rPr lang="pl-PL" dirty="0"/>
                  <a:t>	</a:t>
                </a:r>
                <a:r>
                  <a:rPr lang="pl-PL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</m:t>
                    </m:r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pl-PL" dirty="0" smtClean="0"/>
                  <a:t>  - stała</a:t>
                </a:r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3"/>
                <a:stretch>
                  <a:fillRect l="-1268" t="-949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a 3"/>
          <p:cNvGrpSpPr/>
          <p:nvPr/>
        </p:nvGrpSpPr>
        <p:grpSpPr>
          <a:xfrm>
            <a:off x="1619672" y="3501010"/>
            <a:ext cx="4824536" cy="2926852"/>
            <a:chOff x="5020222" y="4189071"/>
            <a:chExt cx="1386836" cy="622944"/>
          </a:xfrm>
        </p:grpSpPr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0222" y="4189071"/>
              <a:ext cx="1386836" cy="578147"/>
            </a:xfrm>
            <a:prstGeom prst="rect">
              <a:avLst/>
            </a:prstGeom>
          </p:spPr>
        </p:pic>
        <p:sp>
          <p:nvSpPr>
            <p:cNvPr id="6" name="pole tekstowe 5"/>
            <p:cNvSpPr txBox="1"/>
            <p:nvPr/>
          </p:nvSpPr>
          <p:spPr>
            <a:xfrm>
              <a:off x="5212491" y="4759610"/>
              <a:ext cx="1138250" cy="524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21 Schemat stanowiska testowego do pomiaru ciągu silnika</a:t>
              </a:r>
              <a:endParaRPr lang="pl-PL" sz="800" dirty="0" smtClean="0"/>
            </a:p>
          </p:txBody>
        </p:sp>
      </p:grp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35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11240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Stanowisko testowe silnika</a:t>
            </a:r>
            <a:endParaRPr lang="pl-PL" dirty="0"/>
          </a:p>
        </p:txBody>
      </p:sp>
      <p:grpSp>
        <p:nvGrpSpPr>
          <p:cNvPr id="4" name="Grupa 3"/>
          <p:cNvGrpSpPr/>
          <p:nvPr/>
        </p:nvGrpSpPr>
        <p:grpSpPr>
          <a:xfrm>
            <a:off x="210787" y="2123132"/>
            <a:ext cx="8856983" cy="3280284"/>
            <a:chOff x="5020222" y="4382372"/>
            <a:chExt cx="1386836" cy="217902"/>
          </a:xfrm>
        </p:grpSpPr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20222" y="4382372"/>
              <a:ext cx="1386836" cy="191545"/>
            </a:xfrm>
            <a:prstGeom prst="rect">
              <a:avLst/>
            </a:prstGeom>
          </p:spPr>
        </p:pic>
        <p:sp>
          <p:nvSpPr>
            <p:cNvPr id="6" name="pole tekstowe 5"/>
            <p:cNvSpPr txBox="1"/>
            <p:nvPr/>
          </p:nvSpPr>
          <p:spPr>
            <a:xfrm>
              <a:off x="5455053" y="4583918"/>
              <a:ext cx="586305" cy="163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22 Stanowisko testowe do pomiaru ciągu silnika</a:t>
              </a:r>
              <a:endParaRPr lang="pl-PL" sz="800" dirty="0" smtClean="0"/>
            </a:p>
          </p:txBody>
        </p:sp>
      </p:grp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36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4115705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ytuł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l-PL" dirty="0" smtClean="0"/>
                  <a:t>Charakterystyka </a:t>
                </a:r>
                <a14:m>
                  <m:oMath xmlns:m="http://schemas.openxmlformats.org/officeDocument/2006/math">
                    <m:r>
                      <a:rPr lang="pl-PL" sz="3000" b="1" i="1"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3000" b="1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sz="3000" b="1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pl-PL" sz="3000" b="1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sz="3000" dirty="0" smtClean="0"/>
                  <a:t> </a:t>
                </a:r>
                <a:endParaRPr lang="pl-PL" sz="3000" dirty="0"/>
              </a:p>
            </p:txBody>
          </p:sp>
        </mc:Choice>
        <mc:Fallback xmlns="">
          <p:sp>
            <p:nvSpPr>
              <p:cNvPr id="2" name="Tytuł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26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upa 3"/>
          <p:cNvGrpSpPr/>
          <p:nvPr/>
        </p:nvGrpSpPr>
        <p:grpSpPr>
          <a:xfrm>
            <a:off x="467544" y="1398764"/>
            <a:ext cx="7056784" cy="5047667"/>
            <a:chOff x="5331081" y="4354182"/>
            <a:chExt cx="597342" cy="316363"/>
          </a:xfrm>
        </p:grpSpPr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1081" y="4354182"/>
              <a:ext cx="597342" cy="300931"/>
            </a:xfrm>
            <a:prstGeom prst="rect">
              <a:avLst/>
            </a:prstGeom>
          </p:spPr>
        </p:pic>
        <p:sp>
          <p:nvSpPr>
            <p:cNvPr id="6" name="pole tekstowe 5"/>
            <p:cNvSpPr txBox="1"/>
            <p:nvPr/>
          </p:nvSpPr>
          <p:spPr>
            <a:xfrm>
              <a:off x="5452701" y="4655113"/>
              <a:ext cx="475722" cy="15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23 Charakterystyka F(u)</a:t>
              </a:r>
              <a:endParaRPr lang="pl-PL" sz="800" dirty="0" smtClean="0"/>
            </a:p>
          </p:txBody>
        </p:sp>
      </p:grp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37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437936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ytuł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pl-PL" dirty="0"/>
                  <a:t>Charakterystyka </a:t>
                </a:r>
                <a14:m>
                  <m:oMath xmlns:m="http://schemas.openxmlformats.org/officeDocument/2006/math">
                    <m:r>
                      <a:rPr lang="pl-PL" sz="3000" i="1">
                        <a:latin typeface="Cambria Math" panose="02040503050406030204" pitchFamily="18" charset="0"/>
                      </a:rPr>
                      <m:t>𝑭</m:t>
                    </m:r>
                    <m:r>
                      <a:rPr lang="pl-PL" sz="30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l-PL" sz="3000" i="1">
                        <a:latin typeface="Cambria Math" panose="02040503050406030204" pitchFamily="18" charset="0"/>
                      </a:rPr>
                      <m:t>𝒖</m:t>
                    </m:r>
                    <m:r>
                      <a:rPr lang="pl-PL" sz="3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l-PL" sz="3000" dirty="0"/>
                  <a:t> </a:t>
                </a:r>
                <a:endParaRPr lang="pl-PL" dirty="0"/>
              </a:p>
            </p:txBody>
          </p:sp>
        </mc:Choice>
        <mc:Fallback xmlns="">
          <p:sp>
            <p:nvSpPr>
              <p:cNvPr id="2" name="Tytuł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3"/>
                <a:stretch>
                  <a:fillRect l="-1268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pl-PL" dirty="0" smtClean="0"/>
                  <a:t>Wniosek:</a:t>
                </a:r>
              </a:p>
              <a:p>
                <a14:m>
                  <m:oMath xmlns:m="http://schemas.openxmlformats.org/officeDocument/2006/math">
                    <m:r>
                      <a:rPr lang="pl-PL" i="1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pl-PL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l-PL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l-PL" dirty="0" smtClean="0"/>
                  <a:t>			</a:t>
                </a:r>
                <a:r>
                  <a:rPr lang="pl-PL" dirty="0"/>
                  <a:t>(18)</a:t>
                </a:r>
              </a:p>
              <a:p>
                <a:endParaRPr lang="pl-PL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l-PL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pl-PL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sub>
                    </m:sSub>
                    <m:sSup>
                      <m:sSupPr>
                        <m:ctrlP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r>
                      <a:rPr lang="pl-PL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⇒</m:t>
                    </m:r>
                    <m:r>
                      <a:rPr lang="pl-PL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</m:t>
                    </m:r>
                    <m:nary>
                      <m:naryPr>
                        <m:chr m:val="⋁"/>
                        <m:supHide m:val="on"/>
                        <m:ctrlP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pl-P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l-P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  <m:sup/>
                      <m:e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pl-PL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l-PL" i="1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pl-PL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pl-P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pl-PL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</m:sub>
                        </m:sSub>
                        <m:sSup>
                          <m:sSupPr>
                            <m:ctrlPr>
                              <a:rPr lang="pl-P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pl-PL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𝑀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𝑢</m:t>
                        </m:r>
                        <m:r>
                          <a:rPr lang="pl-PL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pl-PL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l-PL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</m:d>
                    <m:r>
                      <a:rPr lang="pl-PL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l-PL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pl-PL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l-PL" i="1">
                        <a:latin typeface="Cambria Math" panose="02040503050406030204" pitchFamily="18" charset="0"/>
                      </a:rPr>
                      <m:t>∗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𝑢</m:t>
                    </m:r>
                  </m:oMath>
                </a14:m>
                <a:r>
                  <a:rPr lang="pl-PL" dirty="0"/>
                  <a:t>			(</a:t>
                </a:r>
                <a:r>
                  <a:rPr lang="pl-PL" dirty="0" smtClean="0"/>
                  <a:t>19)</a:t>
                </a:r>
                <a:endParaRPr lang="pl-PL" dirty="0"/>
              </a:p>
              <a:p>
                <a:endParaRPr lang="pl-PL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endParaRPr lang="pl-PL" dirty="0" smtClean="0"/>
              </a:p>
              <a:p>
                <a:endParaRPr lang="pl-PL" dirty="0" smtClean="0"/>
              </a:p>
            </p:txBody>
          </p:sp>
        </mc:Choice>
        <mc:Fallback xmlns=""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4"/>
                <a:stretch>
                  <a:fillRect l="-1268" t="-1084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38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728737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Sterowanie – podejście 1</a:t>
            </a:r>
            <a:endParaRPr lang="pl-PL" dirty="0"/>
          </a:p>
        </p:txBody>
      </p:sp>
      <p:grpSp>
        <p:nvGrpSpPr>
          <p:cNvPr id="4" name="Grupa 3"/>
          <p:cNvGrpSpPr/>
          <p:nvPr/>
        </p:nvGrpSpPr>
        <p:grpSpPr>
          <a:xfrm>
            <a:off x="1115616" y="1556794"/>
            <a:ext cx="7033038" cy="1266180"/>
            <a:chOff x="3874341" y="2850285"/>
            <a:chExt cx="13580993" cy="94313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Prostokąt 4"/>
                <p:cNvSpPr/>
                <p:nvPr/>
              </p:nvSpPr>
              <p:spPr>
                <a:xfrm>
                  <a:off x="3874341" y="2850285"/>
                  <a:ext cx="7270826" cy="943136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400" b="1" i="1" smtClean="0">
                            <a:latin typeface="Cambria Math" panose="02040503050406030204" pitchFamily="18" charset="0"/>
                          </a:rPr>
                          <m:t>𝒆</m:t>
                        </m:r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̇"/>
                                          <m:ctrlPr>
                                            <a:rPr lang="pl-PL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pl-PL" sz="240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𝑧𝑎𝑑</m:t>
                                      </m:r>
                                    </m:sub>
                                  </m:s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e>
                                    <m:sub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𝑎𝑘𝑡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𝑧𝑎𝑑</m:t>
                                      </m:r>
                                    </m:sub>
                                  </m:sSub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𝑎𝑘𝑡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pl-PL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𝑧𝑎𝑑</m:t>
                                      </m:r>
                                    </m:sub>
                                  </m:sSub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̇"/>
                                          <m:ctrlPr>
                                            <a:rPr lang="pl-PL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𝑎𝑘𝑡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600" dirty="0"/>
                </a:p>
              </p:txBody>
            </p:sp>
          </mc:Choice>
          <mc:Fallback xmlns="">
            <p:sp>
              <p:nvSpPr>
                <p:cNvPr id="5" name="Prostokąt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5"/>
                  <a:ext cx="7270826" cy="943136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pole tekstowe 5"/>
            <p:cNvSpPr txBox="1"/>
            <p:nvPr/>
          </p:nvSpPr>
          <p:spPr>
            <a:xfrm>
              <a:off x="15832595" y="3077673"/>
              <a:ext cx="1622739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(20)</a:t>
              </a:r>
              <a:endParaRPr lang="pl-PL" dirty="0"/>
            </a:p>
          </p:txBody>
        </p:sp>
      </p:grpSp>
      <p:grpSp>
        <p:nvGrpSpPr>
          <p:cNvPr id="7" name="Grupa 6"/>
          <p:cNvGrpSpPr/>
          <p:nvPr/>
        </p:nvGrpSpPr>
        <p:grpSpPr>
          <a:xfrm>
            <a:off x="1115616" y="3068959"/>
            <a:ext cx="7033038" cy="1355436"/>
            <a:chOff x="3874341" y="2850284"/>
            <a:chExt cx="13580993" cy="100962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Prostokąt 7"/>
                <p:cNvSpPr/>
                <p:nvPr/>
              </p:nvSpPr>
              <p:spPr>
                <a:xfrm>
                  <a:off x="3874341" y="2850284"/>
                  <a:ext cx="8066356" cy="100962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400" b="1" i="1" smtClean="0">
                            <a:latin typeface="Cambria Math" panose="02040503050406030204" pitchFamily="18" charset="0"/>
                          </a:rPr>
                          <m:t>𝑷𝑰𝑫</m:t>
                        </m:r>
                        <m:d>
                          <m:dPr>
                            <m:ctrlPr>
                              <a:rPr lang="pl-PL" sz="2400" b="1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l-PL" sz="2400" b="1" i="1" smtClean="0">
                                <a:latin typeface="Cambria Math" panose="02040503050406030204" pitchFamily="18" charset="0"/>
                              </a:rPr>
                              <m:t>𝒆</m:t>
                            </m:r>
                          </m:e>
                        </m:d>
                        <m:r>
                          <a:rPr lang="pl-PL" sz="2400" i="1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𝐼𝐷</m:t>
                                  </m:r>
                                  <m:d>
                                    <m:dPr>
                                      <m:ctrlP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pl-PL" sz="24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pl-PL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𝑒</m:t>
                                          </m:r>
                                        </m:e>
                                        <m:sub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𝜙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𝐼𝐷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𝑃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𝐼𝐷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(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𝑒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̇"/>
                                          <m:ctrlPr>
                                            <a:rPr lang="pl-PL" sz="2400" b="1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sub>
                                  </m:s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</m:mr>
                            </m:m>
                          </m:e>
                        </m:d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̇"/>
                                          <m:ctrlPr>
                                            <a:rPr lang="pl-PL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600" dirty="0"/>
                </a:p>
              </p:txBody>
            </p:sp>
          </mc:Choice>
          <mc:Fallback xmlns="">
            <p:sp>
              <p:nvSpPr>
                <p:cNvPr id="8" name="Prostokąt 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8066356" cy="1009620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pole tekstowe 8"/>
            <p:cNvSpPr txBox="1"/>
            <p:nvPr/>
          </p:nvSpPr>
          <p:spPr>
            <a:xfrm>
              <a:off x="15832595" y="3077673"/>
              <a:ext cx="1622739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(21)</a:t>
              </a:r>
              <a:endParaRPr lang="pl-PL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pole tekstowe 13"/>
              <p:cNvSpPr txBox="1"/>
              <p:nvPr/>
            </p:nvSpPr>
            <p:spPr>
              <a:xfrm>
                <a:off x="1259632" y="4512469"/>
                <a:ext cx="7128792" cy="19533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2000" i="1" smtClean="0">
                        <a:latin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pl-PL" sz="2000" dirty="0"/>
                  <a:t> – kanał </a:t>
                </a:r>
                <a:r>
                  <a:rPr lang="pl-PL" sz="2000" dirty="0" smtClean="0"/>
                  <a:t>1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2000" i="1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pl-PL" sz="2000" dirty="0"/>
                  <a:t>– kanał </a:t>
                </a:r>
                <a:r>
                  <a:rPr lang="pl-PL" sz="2000" dirty="0" smtClean="0"/>
                  <a:t>2</a:t>
                </a:r>
                <a:endParaRPr lang="pl-PL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pl-PL" sz="2000" b="1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l-PL" sz="2000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</m:acc>
                  </m:oMath>
                </a14:m>
                <a:r>
                  <a:rPr lang="pl-PL" sz="2000" dirty="0"/>
                  <a:t>– kanał </a:t>
                </a:r>
                <a:r>
                  <a:rPr lang="pl-PL" sz="2000" dirty="0" smtClean="0"/>
                  <a:t>3</a:t>
                </a:r>
                <a:endParaRPr lang="pl-PL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pl-PL" sz="20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pl-PL" sz="2000" dirty="0"/>
                  <a:t> – kanał </a:t>
                </a:r>
                <a:r>
                  <a:rPr lang="pl-PL" sz="2000" dirty="0" smtClean="0"/>
                  <a:t>4 – poza sprzężeniem zwrotnym</a:t>
                </a:r>
                <a:br>
                  <a:rPr lang="pl-PL" sz="2000" dirty="0" smtClean="0"/>
                </a:br>
                <a:r>
                  <a:rPr lang="pl-PL" sz="2000" dirty="0" smtClean="0"/>
                  <a:t>gdzie: T - ciąg</a:t>
                </a:r>
                <a:endParaRPr lang="pl-PL" sz="20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pl-PL" sz="2000" dirty="0"/>
              </a:p>
            </p:txBody>
          </p:sp>
        </mc:Choice>
        <mc:Fallback xmlns="">
          <p:sp>
            <p:nvSpPr>
              <p:cNvPr id="14" name="pole tekstowe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4512469"/>
                <a:ext cx="7128792" cy="1953355"/>
              </a:xfrm>
              <a:prstGeom prst="rect">
                <a:avLst/>
              </a:prstGeom>
              <a:blipFill rotWithShape="0">
                <a:blip r:embed="rId5"/>
                <a:stretch>
                  <a:fillRect l="-770" t="-1246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39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410767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Rozwiązania konstrukcyjne wielowirnikowców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Ilość wirników</a:t>
            </a:r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4283968" y="1417637"/>
            <a:ext cx="4402832" cy="4759545"/>
            <a:chOff x="4211960" y="2222074"/>
            <a:chExt cx="4248472" cy="3440355"/>
          </a:xfrm>
        </p:grpSpPr>
        <p:pic>
          <p:nvPicPr>
            <p:cNvPr id="9" name="Obraz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11960" y="2222074"/>
              <a:ext cx="4195085" cy="2904173"/>
            </a:xfrm>
            <a:prstGeom prst="rect">
              <a:avLst/>
            </a:prstGeom>
          </p:spPr>
        </p:pic>
        <p:sp>
          <p:nvSpPr>
            <p:cNvPr id="10" name="pole tekstowe 9"/>
            <p:cNvSpPr txBox="1"/>
            <p:nvPr/>
          </p:nvSpPr>
          <p:spPr>
            <a:xfrm>
              <a:off x="4211960" y="5373216"/>
              <a:ext cx="4248472" cy="28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2 </a:t>
              </a:r>
              <a:r>
                <a:rPr lang="pl-PL" sz="1000" dirty="0" err="1" smtClean="0"/>
                <a:t>Octacopter</a:t>
              </a:r>
              <a:r>
                <a:rPr lang="pl-PL" sz="1000" dirty="0" smtClean="0"/>
                <a:t>  [http://static.dji.com/</a:t>
              </a:r>
              <a:r>
                <a:rPr lang="pl-PL" sz="1000" dirty="0" err="1" smtClean="0"/>
                <a:t>uploads</a:t>
              </a:r>
              <a:r>
                <a:rPr lang="pl-PL" sz="1000" dirty="0" smtClean="0"/>
                <a:t>/</a:t>
              </a:r>
              <a:r>
                <a:rPr lang="pl-PL" sz="1000" dirty="0" err="1" smtClean="0"/>
                <a:t>post_picture</a:t>
              </a:r>
              <a:r>
                <a:rPr lang="pl-PL" sz="1000" dirty="0" smtClean="0"/>
                <a:t>/</a:t>
              </a:r>
              <a:r>
                <a:rPr lang="pl-PL" sz="1000" dirty="0" err="1" smtClean="0"/>
                <a:t>name</a:t>
              </a:r>
              <a:r>
                <a:rPr lang="pl-PL" sz="1000" dirty="0" smtClean="0"/>
                <a:t>/1/s1000_01.JPG]</a:t>
              </a:r>
              <a:endParaRPr lang="pl-PL" sz="1000" dirty="0"/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4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641138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Sterowanie – podejście 1</a:t>
            </a:r>
            <a:endParaRPr lang="pl-PL" dirty="0"/>
          </a:p>
        </p:txBody>
      </p:sp>
      <p:grpSp>
        <p:nvGrpSpPr>
          <p:cNvPr id="15" name="Grupa 14"/>
          <p:cNvGrpSpPr/>
          <p:nvPr/>
        </p:nvGrpSpPr>
        <p:grpSpPr>
          <a:xfrm>
            <a:off x="899595" y="2420892"/>
            <a:ext cx="7787210" cy="2838512"/>
            <a:chOff x="5331081" y="4426514"/>
            <a:chExt cx="659171" cy="177904"/>
          </a:xfrm>
        </p:grpSpPr>
        <p:pic>
          <p:nvPicPr>
            <p:cNvPr id="16" name="Obraz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31081" y="4426514"/>
              <a:ext cx="597342" cy="156266"/>
            </a:xfrm>
            <a:prstGeom prst="rect">
              <a:avLst/>
            </a:prstGeom>
          </p:spPr>
        </p:pic>
        <p:sp>
          <p:nvSpPr>
            <p:cNvPr id="17" name="pole tekstowe 16"/>
            <p:cNvSpPr txBox="1"/>
            <p:nvPr/>
          </p:nvSpPr>
          <p:spPr>
            <a:xfrm>
              <a:off x="5514530" y="4588986"/>
              <a:ext cx="475722" cy="154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24 Schemat I propozycji sterowania</a:t>
              </a:r>
              <a:endParaRPr lang="pl-PL" sz="800" dirty="0" smtClean="0"/>
            </a:p>
          </p:txBody>
        </p:sp>
      </p:grp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40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575800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Sterowanie – podejście 1</a:t>
            </a:r>
            <a:endParaRPr lang="pl-PL" dirty="0"/>
          </a:p>
        </p:txBody>
      </p:sp>
      <p:grpSp>
        <p:nvGrpSpPr>
          <p:cNvPr id="10" name="Grupa 9"/>
          <p:cNvGrpSpPr/>
          <p:nvPr/>
        </p:nvGrpSpPr>
        <p:grpSpPr>
          <a:xfrm>
            <a:off x="1115616" y="1556793"/>
            <a:ext cx="7054395" cy="1795428"/>
            <a:chOff x="3874341" y="2850284"/>
            <a:chExt cx="13622233" cy="133735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Prostokąt 10"/>
                <p:cNvSpPr/>
                <p:nvPr/>
              </p:nvSpPr>
              <p:spPr>
                <a:xfrm>
                  <a:off x="3874341" y="2850284"/>
                  <a:ext cx="9780239" cy="1337355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sz="2400" b="1" i="1" smtClean="0">
                            <a:latin typeface="Cambria Math" panose="02040503050406030204" pitchFamily="18" charset="0"/>
                          </a:rPr>
                          <m:t>𝒖</m:t>
                        </m:r>
                        <m:r>
                          <a:rPr lang="pl-PL" sz="2400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1" i="1" smtClean="0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pl-PL" sz="2400" b="1" i="1" smtClean="0"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pl-PL" sz="2400" b="1" i="1" smtClean="0">
                                          <a:latin typeface="Cambria Math" panose="02040503050406030204" pitchFamily="18" charset="0"/>
                                        </a:rPr>
                                        <m:t>𝟐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pl-PL" sz="2400" b="1" i="1" smtClean="0">
                                          <a:latin typeface="Cambria Math" panose="02040503050406030204" pitchFamily="18" charset="0"/>
                                        </a:rPr>
                                        <m:t>𝟑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b="1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1" i="1">
                                          <a:latin typeface="Cambria Math" panose="02040503050406030204" pitchFamily="18" charset="0"/>
                                        </a:rPr>
                                        <m:t>𝒖</m:t>
                                      </m:r>
                                    </m:e>
                                    <m:sub>
                                      <m:r>
                                        <a:rPr lang="pl-PL" sz="2400" b="1" i="1" smtClean="0">
                                          <a:latin typeface="Cambria Math" panose="02040503050406030204" pitchFamily="18" charset="0"/>
                                        </a:rPr>
                                        <m:t>𝟒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  <m:r>
                          <a:rPr lang="pl-PL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pl-PL" sz="2400" b="1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sz="2400" b="1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̇"/>
                                          <m:ctrlPr>
                                            <a:rPr lang="pl-PL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sub>
                                  </m:sSub>
                                  <m:r>
                                    <a:rPr lang="pl-PL" sz="2400" b="1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𝑧𝑎𝑑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̇"/>
                                          <m:ctrlPr>
                                            <a:rPr lang="pl-PL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sub>
                                  </m:sSub>
                                  <m:r>
                                    <a:rPr lang="pl-PL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𝑧𝑎𝑑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pl-PL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̇"/>
                                          <m:ctrlPr>
                                            <a:rPr lang="pl-PL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sub>
                                  </m:sSub>
                                  <m:r>
                                    <a:rPr lang="pl-PL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𝑧𝑎𝑑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b="0" i="1" smtClean="0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𝜙</m:t>
                                      </m:r>
                                    </m:sub>
                                  </m:s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r>
                                    <a:rPr lang="pl-PL" sz="2400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</m:e>
                                    <m:sub>
                                      <m:acc>
                                        <m:accPr>
                                          <m:chr m:val="̇"/>
                                          <m:ctrlPr>
                                            <a:rPr lang="pl-PL" sz="2400" b="1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pl-PL" sz="2400" i="1">
                                              <a:latin typeface="Cambria Math" panose="02040503050406030204" pitchFamily="18" charset="0"/>
                                            </a:rPr>
                                            <m:t>𝜓</m:t>
                                          </m:r>
                                        </m:e>
                                      </m:acc>
                                    </m:sub>
                                  </m:sSub>
                                  <m:r>
                                    <a:rPr lang="pl-PL" sz="2400" b="1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pl-PL" sz="2400" i="1">
                                          <a:latin typeface="Cambria Math" panose="02040503050406030204" pitchFamily="18" charset="0"/>
                                        </a:rPr>
                                        <m:t>𝑧𝑎𝑑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d>
                      </m:oMath>
                    </m:oMathPara>
                  </a14:m>
                  <a:endParaRPr lang="pl-PL" sz="2600" dirty="0"/>
                </a:p>
              </p:txBody>
            </p:sp>
          </mc:Choice>
          <mc:Fallback xmlns="">
            <p:sp>
              <p:nvSpPr>
                <p:cNvPr id="11" name="Prostokąt 1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9780239" cy="133735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" name="pole tekstowe 11"/>
            <p:cNvSpPr txBox="1"/>
            <p:nvPr/>
          </p:nvSpPr>
          <p:spPr>
            <a:xfrm>
              <a:off x="15873835" y="3138460"/>
              <a:ext cx="1622739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(22)</a:t>
              </a:r>
              <a:endParaRPr lang="pl-PL" dirty="0"/>
            </a:p>
          </p:txBody>
        </p:sp>
      </p:grpSp>
      <p:sp>
        <p:nvSpPr>
          <p:cNvPr id="3" name="pole tekstowe 2"/>
          <p:cNvSpPr txBox="1"/>
          <p:nvPr/>
        </p:nvSpPr>
        <p:spPr>
          <a:xfrm>
            <a:off x="1115616" y="3645024"/>
            <a:ext cx="72008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 smtClean="0"/>
              <a:t>Zaimplementowano w C++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l-PL" dirty="0" smtClean="0"/>
              <a:t>Nie znaleziono stabilnych </a:t>
            </a:r>
            <a:r>
              <a:rPr lang="pl-PL" dirty="0" smtClean="0"/>
              <a:t>współczynników wzmocnienia </a:t>
            </a:r>
            <a:r>
              <a:rPr lang="pl-PL" dirty="0" smtClean="0"/>
              <a:t>dla regulatorów </a:t>
            </a:r>
            <a:r>
              <a:rPr lang="pl-PL" dirty="0" smtClean="0"/>
              <a:t>P (wpływ ID wyzerowany) 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41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867482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Sterowanie – podejście 1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282761" y="1628775"/>
            <a:ext cx="7210425" cy="648097"/>
          </a:xfrm>
        </p:spPr>
        <p:txBody>
          <a:bodyPr/>
          <a:lstStyle/>
          <a:p>
            <a:r>
              <a:rPr lang="pl-PL" dirty="0" smtClean="0"/>
              <a:t>Niestabilność – dlaczego?</a:t>
            </a:r>
          </a:p>
          <a:p>
            <a:endParaRPr lang="pl-PL" dirty="0"/>
          </a:p>
        </p:txBody>
      </p:sp>
      <p:grpSp>
        <p:nvGrpSpPr>
          <p:cNvPr id="4" name="Grupa 3"/>
          <p:cNvGrpSpPr/>
          <p:nvPr/>
        </p:nvGrpSpPr>
        <p:grpSpPr>
          <a:xfrm>
            <a:off x="1282761" y="2648116"/>
            <a:ext cx="7009909" cy="610845"/>
            <a:chOff x="3874341" y="2835977"/>
            <a:chExt cx="13536329" cy="45499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Prostokąt 4"/>
                <p:cNvSpPr/>
                <p:nvPr/>
              </p:nvSpPr>
              <p:spPr>
                <a:xfrm>
                  <a:off x="3874341" y="2850284"/>
                  <a:ext cx="4595371" cy="440691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 xmlns:m="http://schemas.openxmlformats.org/officeDocument/2006/math">
                      <m:sSub>
                        <m:sSubPr>
                          <m:ctrlPr>
                            <a:rPr lang="pl-PL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smtClean="0">
                              <a:latin typeface="Cambria Math" panose="02040503050406030204" pitchFamily="18" charset="0"/>
                            </a:rPr>
                            <m:t>𝑰</m:t>
                          </m:r>
                        </m:e>
                        <m:sub>
                          <m:r>
                            <a:rPr lang="pl-PL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sub>
                      </m:sSub>
                      <m:acc>
                        <m:accPr>
                          <m:chr m:val="̈"/>
                          <m:ctrlPr>
                            <a:rPr lang="pl-PL" b="1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𝜙</m:t>
                          </m:r>
                          <m:r>
                            <m:rPr>
                              <m:nor/>
                            </m:rPr>
                            <a:rPr lang="pl-PL" dirty="0"/>
                            <m:t> </m:t>
                          </m:r>
                        </m:e>
                      </m:acc>
                      <m:r>
                        <a:rPr lang="pl-PL" b="1" i="1" smtClean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pl-PL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l-PL" b="1" i="1" smtClean="0">
                              <a:latin typeface="Cambria Math" panose="02040503050406030204" pitchFamily="18" charset="0"/>
                            </a:rPr>
                            <m:t>𝒌</m:t>
                          </m:r>
                        </m:e>
                        <m:sub>
                          <m:r>
                            <a:rPr lang="pl-PL" i="1">
                              <a:latin typeface="Cambria Math" panose="02040503050406030204" pitchFamily="18" charset="0"/>
                            </a:rPr>
                            <m:t>𝜙</m:t>
                          </m:r>
                        </m:sub>
                      </m:sSub>
                    </m:oMath>
                  </a14:m>
                  <a:r>
                    <a:rPr lang="pl-PL" dirty="0"/>
                    <a:t> </a:t>
                  </a:r>
                  <a14:m>
                    <m:oMath xmlns:m="http://schemas.openxmlformats.org/officeDocument/2006/math">
                      <m:r>
                        <a:rPr lang="pl-PL" i="1">
                          <a:latin typeface="Cambria Math" panose="02040503050406030204" pitchFamily="18" charset="0"/>
                        </a:rPr>
                        <m:t>𝜙</m:t>
                      </m:r>
                    </m:oMath>
                  </a14:m>
                  <a:endParaRPr lang="pl-PL" dirty="0"/>
                </a:p>
              </p:txBody>
            </p:sp>
          </mc:Choice>
          <mc:Fallback>
            <p:sp>
              <p:nvSpPr>
                <p:cNvPr id="5" name="Prostokąt 4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4595371" cy="440691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pole tekstowe 5"/>
            <p:cNvSpPr txBox="1"/>
            <p:nvPr/>
          </p:nvSpPr>
          <p:spPr>
            <a:xfrm>
              <a:off x="15787931" y="2835977"/>
              <a:ext cx="1622739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</a:t>
              </a:r>
              <a:r>
                <a:rPr lang="pl-PL" dirty="0" smtClean="0"/>
                <a:t>23)</a:t>
              </a:r>
              <a:endParaRPr lang="pl-PL" dirty="0"/>
            </a:p>
          </p:txBody>
        </p:sp>
      </p:grpSp>
      <p:sp>
        <p:nvSpPr>
          <p:cNvPr id="7" name="Symbol zastępczy zawartości 2"/>
          <p:cNvSpPr txBox="1">
            <a:spLocks/>
          </p:cNvSpPr>
          <p:nvPr/>
        </p:nvSpPr>
        <p:spPr bwMode="auto">
          <a:xfrm>
            <a:off x="1282761" y="2121876"/>
            <a:ext cx="7210425" cy="64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l-PL" kern="0" dirty="0" smtClean="0"/>
              <a:t>Dla osi x:</a:t>
            </a:r>
          </a:p>
          <a:p>
            <a:endParaRPr lang="pl-PL" kern="0" dirty="0"/>
          </a:p>
        </p:txBody>
      </p:sp>
      <p:grpSp>
        <p:nvGrpSpPr>
          <p:cNvPr id="9" name="Grupa 8"/>
          <p:cNvGrpSpPr/>
          <p:nvPr/>
        </p:nvGrpSpPr>
        <p:grpSpPr>
          <a:xfrm>
            <a:off x="1282761" y="3915658"/>
            <a:ext cx="7009909" cy="611934"/>
            <a:chOff x="3874341" y="2835977"/>
            <a:chExt cx="13536329" cy="45581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Prostokąt 9"/>
                <p:cNvSpPr/>
                <p:nvPr/>
              </p:nvSpPr>
              <p:spPr>
                <a:xfrm>
                  <a:off x="3874341" y="2850284"/>
                  <a:ext cx="4645642" cy="441503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pl-PL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𝑰</m:t>
                            </m:r>
                          </m:e>
                          <m:sub>
                            <m:r>
                              <a:rPr lang="pl-PL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sub>
                        </m:sSub>
                        <m:acc>
                          <m:accPr>
                            <m:chr m:val="̈"/>
                            <m:ctrlPr>
                              <a:rPr lang="pl-PL" b="1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m:rPr>
                                <m:nor/>
                              </m:rPr>
                              <a:rPr lang="pl-PL" dirty="0"/>
                              <m:t> </m:t>
                            </m:r>
                          </m:e>
                        </m:acc>
                        <m:r>
                          <a:rPr lang="pl-PL" b="1" i="1" smtClean="0">
                            <a:latin typeface="Cambria Math" panose="02040503050406030204" pitchFamily="18" charset="0"/>
                          </a:rPr>
                          <m:t>=−</m:t>
                        </m:r>
                        <m:sSub>
                          <m:sSubPr>
                            <m:ctrlPr>
                              <a:rPr lang="pl-PL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b="1" i="1"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  <m:sub>
                            <m:r>
                              <a:rPr lang="pl-PL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  <m:r>
                              <m:rPr>
                                <m:nor/>
                              </m:rPr>
                              <a:rPr lang="pl-PL" dirty="0"/>
                              <m:t> </m:t>
                            </m:r>
                          </m:sub>
                        </m:sSub>
                        <m:r>
                          <a:rPr lang="pl-PL" i="1">
                            <a:latin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pl-PL" dirty="0"/>
                </a:p>
              </p:txBody>
            </p:sp>
          </mc:Choice>
          <mc:Fallback>
            <p:sp>
              <p:nvSpPr>
                <p:cNvPr id="10" name="Prostokąt 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4"/>
                  <a:ext cx="4645642" cy="441503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pole tekstowe 10"/>
            <p:cNvSpPr txBox="1"/>
            <p:nvPr/>
          </p:nvSpPr>
          <p:spPr>
            <a:xfrm>
              <a:off x="15787931" y="2835977"/>
              <a:ext cx="1622739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</a:t>
              </a:r>
              <a:r>
                <a:rPr lang="pl-PL" dirty="0" smtClean="0"/>
                <a:t>24)</a:t>
              </a:r>
              <a:endParaRPr lang="pl-PL" dirty="0"/>
            </a:p>
          </p:txBody>
        </p:sp>
      </p:grpSp>
      <p:sp>
        <p:nvSpPr>
          <p:cNvPr id="12" name="Symbol zastępczy zawartości 2"/>
          <p:cNvSpPr txBox="1">
            <a:spLocks/>
          </p:cNvSpPr>
          <p:nvPr/>
        </p:nvSpPr>
        <p:spPr bwMode="auto">
          <a:xfrm>
            <a:off x="1282761" y="3375079"/>
            <a:ext cx="7210425" cy="64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l-PL" kern="0" dirty="0" smtClean="0"/>
              <a:t>Dla osi y:</a:t>
            </a:r>
          </a:p>
          <a:p>
            <a:endParaRPr lang="pl-PL" kern="0" dirty="0"/>
          </a:p>
        </p:txBody>
      </p:sp>
      <p:sp>
        <p:nvSpPr>
          <p:cNvPr id="16" name="Symbol zastępczy zawartości 2"/>
          <p:cNvSpPr txBox="1">
            <a:spLocks/>
          </p:cNvSpPr>
          <p:nvPr/>
        </p:nvSpPr>
        <p:spPr bwMode="auto">
          <a:xfrm>
            <a:off x="1282761" y="4712433"/>
            <a:ext cx="7210425" cy="6480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pl-PL" kern="0" dirty="0" smtClean="0"/>
              <a:t>Rozwiązanie ogólne:</a:t>
            </a:r>
          </a:p>
        </p:txBody>
      </p:sp>
      <p:grpSp>
        <p:nvGrpSpPr>
          <p:cNvPr id="17" name="Grupa 16"/>
          <p:cNvGrpSpPr/>
          <p:nvPr/>
        </p:nvGrpSpPr>
        <p:grpSpPr>
          <a:xfrm>
            <a:off x="1308982" y="5360539"/>
            <a:ext cx="7009909" cy="564420"/>
            <a:chOff x="3874341" y="2835977"/>
            <a:chExt cx="13536329" cy="420416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8" name="Prostokąt 17"/>
                <p:cNvSpPr/>
                <p:nvPr/>
              </p:nvSpPr>
              <p:spPr>
                <a:xfrm>
                  <a:off x="3874341" y="2850283"/>
                  <a:ext cx="7176105" cy="406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pl-PL" i="1" smtClean="0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pl-PL" b="1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pl-PL" b="1" i="1" smtClean="0">
                            <a:latin typeface="Cambria Math" panose="02040503050406030204" pitchFamily="18" charset="0"/>
                          </a:rPr>
                          <m:t>𝑨</m:t>
                        </m:r>
                        <m:r>
                          <a:rPr lang="pl-PL" b="1" i="1" smtClean="0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pl-PL" b="1" i="1" smtClean="0">
                            <a:latin typeface="Cambria Math" panose="02040503050406030204" pitchFamily="18" charset="0"/>
                          </a:rPr>
                          <m:t>𝒄𝒐𝒔</m:t>
                        </m:r>
                        <m:r>
                          <a:rPr lang="pl-PL" b="1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pl-PL" b="1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l-PL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𝝎</m:t>
                            </m:r>
                          </m:e>
                          <m:sub>
                            <m:r>
                              <m:rPr>
                                <m:nor/>
                              </m:rPr>
                              <a:rPr lang="pl-PL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l-PL" b="0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pl-PL" b="0" i="1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l-PL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  <m:r>
                          <a:rPr lang="pl-PL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pl-PL" dirty="0"/>
                </a:p>
              </p:txBody>
            </p:sp>
          </mc:Choice>
          <mc:Fallback>
            <p:sp>
              <p:nvSpPr>
                <p:cNvPr id="18" name="Prostokąt 1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4341" y="2850283"/>
                  <a:ext cx="7176105" cy="406110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pl-PL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pole tekstowe 18"/>
            <p:cNvSpPr txBox="1"/>
            <p:nvPr/>
          </p:nvSpPr>
          <p:spPr>
            <a:xfrm>
              <a:off x="15787931" y="2835977"/>
              <a:ext cx="1622739" cy="3897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dirty="0" smtClean="0"/>
                <a:t>(</a:t>
              </a:r>
              <a:r>
                <a:rPr lang="pl-PL" dirty="0" smtClean="0"/>
                <a:t>23)</a:t>
              </a:r>
              <a:endParaRPr lang="pl-PL" dirty="0"/>
            </a:p>
          </p:txBody>
        </p:sp>
      </p:grpSp>
      <p:sp>
        <p:nvSpPr>
          <p:cNvPr id="20" name="Symbol zastępczy numeru slajdu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42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832888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12" grpId="0"/>
      <p:bldP spid="1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Sterowanie – podejście 2</a:t>
            </a:r>
            <a:endParaRPr lang="pl-PL" dirty="0"/>
          </a:p>
        </p:txBody>
      </p:sp>
      <p:grpSp>
        <p:nvGrpSpPr>
          <p:cNvPr id="15" name="Grupa 14"/>
          <p:cNvGrpSpPr/>
          <p:nvPr/>
        </p:nvGrpSpPr>
        <p:grpSpPr>
          <a:xfrm>
            <a:off x="-35471" y="1916842"/>
            <a:ext cx="8963418" cy="4241681"/>
            <a:chOff x="5365280" y="4426514"/>
            <a:chExt cx="528944" cy="185333"/>
          </a:xfrm>
        </p:grpSpPr>
        <p:pic>
          <p:nvPicPr>
            <p:cNvPr id="16" name="Obraz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5280" y="4426514"/>
              <a:ext cx="528944" cy="156266"/>
            </a:xfrm>
            <a:prstGeom prst="rect">
              <a:avLst/>
            </a:prstGeom>
          </p:spPr>
        </p:pic>
        <p:sp>
          <p:nvSpPr>
            <p:cNvPr id="17" name="pole tekstowe 16"/>
            <p:cNvSpPr txBox="1"/>
            <p:nvPr/>
          </p:nvSpPr>
          <p:spPr>
            <a:xfrm>
              <a:off x="5514530" y="4588986"/>
              <a:ext cx="288325" cy="22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25 Schemat II propozycji sterowania </a:t>
              </a:r>
            </a:p>
            <a:p>
              <a:r>
                <a:rPr lang="pl-PL" sz="1000" dirty="0" smtClean="0"/>
                <a:t>[</a:t>
              </a:r>
              <a:r>
                <a:rPr lang="pl-PL" sz="800" dirty="0"/>
                <a:t>G. </a:t>
              </a:r>
              <a:r>
                <a:rPr lang="pl-PL" sz="800" dirty="0" err="1"/>
                <a:t>Szafranski</a:t>
              </a:r>
              <a:r>
                <a:rPr lang="pl-PL" sz="800" dirty="0"/>
                <a:t>, R. </a:t>
              </a:r>
              <a:r>
                <a:rPr lang="pl-PL" sz="800" dirty="0" err="1" smtClean="0"/>
                <a:t>Czyba</a:t>
              </a:r>
              <a:r>
                <a:rPr lang="pl-PL" sz="800" dirty="0" smtClean="0"/>
                <a:t>, „</a:t>
              </a:r>
              <a:r>
                <a:rPr lang="en-US" sz="800" dirty="0"/>
                <a:t>Different Approaches of PID Control UAV Type </a:t>
              </a:r>
              <a:r>
                <a:rPr lang="en-US" sz="800" dirty="0" smtClean="0"/>
                <a:t>Quadrotor</a:t>
              </a:r>
              <a:r>
                <a:rPr lang="pl-PL" sz="800" dirty="0" smtClean="0"/>
                <a:t>”, </a:t>
              </a:r>
              <a:r>
                <a:rPr lang="en-US" sz="800" dirty="0"/>
                <a:t>Proceedings of the International Micro Air Vehicles conference 2011 summer </a:t>
              </a:r>
              <a:r>
                <a:rPr lang="en-US" sz="800" dirty="0" smtClean="0"/>
                <a:t>edition</a:t>
              </a:r>
              <a:r>
                <a:rPr lang="pl-PL" sz="800" dirty="0" smtClean="0"/>
                <a:t>, Gliwice, Polska, 2011]</a:t>
              </a:r>
            </a:p>
          </p:txBody>
        </p:sp>
      </p:grp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43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30359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Sterowanie – podejście 2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476375" y="1628774"/>
            <a:ext cx="7210425" cy="482456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pl-PL" dirty="0" smtClean="0"/>
              <a:t>Do zrobienia:</a:t>
            </a:r>
          </a:p>
          <a:p>
            <a:pPr lvl="1">
              <a:lnSpc>
                <a:spcPct val="150000"/>
              </a:lnSpc>
            </a:pPr>
            <a:r>
              <a:rPr lang="pl-PL" dirty="0" smtClean="0"/>
              <a:t>Implementacja sterownika</a:t>
            </a:r>
          </a:p>
          <a:p>
            <a:pPr lvl="1">
              <a:lnSpc>
                <a:spcPct val="150000"/>
              </a:lnSpc>
            </a:pPr>
            <a:r>
              <a:rPr lang="pl-PL" dirty="0" smtClean="0"/>
              <a:t>Budowa ramy testowej</a:t>
            </a:r>
          </a:p>
          <a:p>
            <a:pPr lvl="1">
              <a:lnSpc>
                <a:spcPct val="150000"/>
              </a:lnSpc>
            </a:pPr>
            <a:r>
              <a:rPr lang="pl-PL" dirty="0" smtClean="0"/>
              <a:t>Kalibracja parametrów </a:t>
            </a:r>
            <a:r>
              <a:rPr lang="pl-PL" dirty="0" smtClean="0"/>
              <a:t>sterowania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Możliwość rozwijania projektu:</a:t>
            </a:r>
          </a:p>
          <a:p>
            <a:pPr lvl="1">
              <a:lnSpc>
                <a:spcPct val="150000"/>
              </a:lnSpc>
            </a:pPr>
            <a:r>
              <a:rPr lang="pl-PL" dirty="0" smtClean="0"/>
              <a:t>GPS</a:t>
            </a:r>
          </a:p>
          <a:p>
            <a:pPr lvl="1">
              <a:lnSpc>
                <a:spcPct val="150000"/>
              </a:lnSpc>
            </a:pPr>
            <a:r>
              <a:rPr lang="pl-PL" dirty="0" smtClean="0"/>
              <a:t>Barometr</a:t>
            </a:r>
          </a:p>
          <a:p>
            <a:pPr lvl="1">
              <a:lnSpc>
                <a:spcPct val="150000"/>
              </a:lnSpc>
            </a:pPr>
            <a:r>
              <a:rPr lang="pl-PL" dirty="0" smtClean="0"/>
              <a:t>Kamera / FPV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44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70112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75" y="2565400"/>
            <a:ext cx="8215313" cy="1504950"/>
          </a:xfrm>
        </p:spPr>
        <p:txBody>
          <a:bodyPr lIns="0" tIns="0" rIns="0" bIns="0" anchor="t"/>
          <a:lstStyle/>
          <a:p>
            <a:pPr algn="ctr" eaLnBrk="1" hangingPunct="1">
              <a:lnSpc>
                <a:spcPts val="3800"/>
              </a:lnSpc>
            </a:pPr>
            <a:r>
              <a:rPr lang="pl-PL" sz="3200" dirty="0" smtClean="0"/>
              <a:t>Dziękuję za uwagę</a:t>
            </a:r>
            <a:endParaRPr lang="pl-PL" altLang="pl-PL" sz="3000" dirty="0" smtClean="0">
              <a:solidFill>
                <a:schemeClr val="tx1"/>
              </a:solidFill>
            </a:endParaRPr>
          </a:p>
        </p:txBody>
      </p:sp>
      <p:sp>
        <p:nvSpPr>
          <p:cNvPr id="2051" name="Rectangle 5"/>
          <p:cNvSpPr>
            <a:spLocks noChangeArrowheads="1"/>
          </p:cNvSpPr>
          <p:nvPr/>
        </p:nvSpPr>
        <p:spPr bwMode="auto">
          <a:xfrm>
            <a:off x="215900" y="4221163"/>
            <a:ext cx="1979613" cy="72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pl-PL" altLang="pl-PL" sz="1800" b="1" dirty="0" smtClean="0">
                <a:latin typeface="Verdana" panose="020B0604030504040204" pitchFamily="34" charset="0"/>
              </a:rPr>
              <a:t>Wykonał:</a:t>
            </a:r>
            <a:endParaRPr lang="pl-PL" altLang="pl-PL" sz="1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ts val="2400"/>
              </a:lnSpc>
            </a:pPr>
            <a:r>
              <a:rPr lang="pl-PL" altLang="pl-PL" sz="1400" b="1" dirty="0" smtClean="0">
                <a:latin typeface="Verdana" panose="020B0604030504040204" pitchFamily="34" charset="0"/>
              </a:rPr>
              <a:t>Łukasz Drożdż</a:t>
            </a:r>
            <a:r>
              <a:rPr lang="pl-PL" altLang="pl-PL" sz="1800" b="1" dirty="0">
                <a:latin typeface="Verdana" panose="020B0604030504040204" pitchFamily="34" charset="0"/>
              </a:rPr>
              <a:t>		</a:t>
            </a:r>
          </a:p>
        </p:txBody>
      </p:sp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3995738" y="5468938"/>
            <a:ext cx="5003800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600"/>
              </a:lnSpc>
            </a:pPr>
            <a:r>
              <a:rPr lang="pl-PL" altLang="pl-PL" sz="1600" b="1" dirty="0">
                <a:latin typeface="Verdana" panose="020B0604030504040204" pitchFamily="34" charset="0"/>
              </a:rPr>
              <a:t>Wydział Inżynierii Mechanicznej i Robotyki</a:t>
            </a:r>
          </a:p>
          <a:p>
            <a:pPr eaLnBrk="1" hangingPunct="1">
              <a:lnSpc>
                <a:spcPts val="1600"/>
              </a:lnSpc>
            </a:pPr>
            <a:endParaRPr lang="pl-PL" altLang="pl-PL" sz="16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ts val="1600"/>
              </a:lnSpc>
            </a:pPr>
            <a:r>
              <a:rPr lang="pl-PL" altLang="pl-PL" sz="1600" b="1" dirty="0" smtClean="0">
                <a:latin typeface="Verdana" panose="020B0604030504040204" pitchFamily="34" charset="0"/>
              </a:rPr>
              <a:t>Katedra Robotyki i Mechatroniki</a:t>
            </a:r>
            <a:r>
              <a:rPr lang="pl-PL" altLang="pl-PL" sz="1600" b="1" dirty="0">
                <a:latin typeface="Verdana" panose="020B0604030504040204" pitchFamily="34" charset="0"/>
              </a:rPr>
              <a:t/>
            </a:r>
            <a:br>
              <a:rPr lang="pl-PL" altLang="pl-PL" sz="1600" b="1" dirty="0">
                <a:latin typeface="Verdana" panose="020B0604030504040204" pitchFamily="34" charset="0"/>
              </a:rPr>
            </a:br>
            <a:r>
              <a:rPr lang="pl-PL" altLang="pl-PL" sz="1600" b="1" dirty="0">
                <a:latin typeface="Verdana" panose="020B0604030504040204" pitchFamily="34" charset="0"/>
              </a:rPr>
              <a:t/>
            </a:r>
            <a:br>
              <a:rPr lang="pl-PL" altLang="pl-PL" sz="1600" b="1" dirty="0">
                <a:latin typeface="Verdana" panose="020B0604030504040204" pitchFamily="34" charset="0"/>
              </a:rPr>
            </a:br>
            <a:endParaRPr lang="pl-PL" altLang="pl-PL" sz="700" dirty="0">
              <a:latin typeface="Verdana" panose="020B0604030504040204" pitchFamily="34" charset="0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7631113" y="6611938"/>
            <a:ext cx="1512887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l-PL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+mn-cs"/>
                <a:hlinkClick r:id="rId3"/>
              </a:rPr>
              <a:t>www.agh.edu.pl</a:t>
            </a:r>
            <a:endParaRPr lang="pl-PL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8604" y="4941168"/>
            <a:ext cx="2841228" cy="72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pl-PL" altLang="pl-PL" sz="1800" b="1" dirty="0" smtClean="0">
                <a:latin typeface="Verdana" panose="020B0604030504040204" pitchFamily="34" charset="0"/>
              </a:rPr>
              <a:t>Promotor:</a:t>
            </a:r>
            <a:endParaRPr lang="pl-PL" altLang="pl-PL" sz="1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ts val="2400"/>
              </a:lnSpc>
            </a:pPr>
            <a:r>
              <a:rPr lang="pl-PL" altLang="pl-PL" sz="1400" b="1" dirty="0" smtClean="0">
                <a:latin typeface="Verdana" panose="020B0604030504040204" pitchFamily="34" charset="0"/>
              </a:rPr>
              <a:t>dr hab. inż. Mariusz </a:t>
            </a:r>
            <a:r>
              <a:rPr lang="pl-PL" altLang="pl-PL" sz="1400" b="1" dirty="0" err="1" smtClean="0">
                <a:latin typeface="Verdana" panose="020B0604030504040204" pitchFamily="34" charset="0"/>
              </a:rPr>
              <a:t>Giergiel</a:t>
            </a:r>
            <a:endParaRPr lang="pl-PL" altLang="pl-PL" sz="1800" b="1" dirty="0">
              <a:latin typeface="Verdana" panose="020B0604030504040204" pitchFamily="34" charset="0"/>
            </a:endParaRPr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9FCFD-D7C3-4A7F-9BE1-36A3DD248744}" type="slidenum">
              <a:rPr lang="pl-PL" altLang="pl-PL" smtClean="0"/>
              <a:pPr/>
              <a:t>45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26539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Rozwiązania konstrukcyjne wielowirnikowców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Kształt ramy</a:t>
            </a:r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4283968" y="1417637"/>
            <a:ext cx="4402832" cy="4759545"/>
            <a:chOff x="4211960" y="2222074"/>
            <a:chExt cx="4248472" cy="3440355"/>
          </a:xfrm>
        </p:grpSpPr>
        <p:pic>
          <p:nvPicPr>
            <p:cNvPr id="9" name="Obraz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215" y="2222074"/>
              <a:ext cx="4100574" cy="2904173"/>
            </a:xfrm>
            <a:prstGeom prst="rect">
              <a:avLst/>
            </a:prstGeom>
          </p:spPr>
        </p:pic>
        <p:sp>
          <p:nvSpPr>
            <p:cNvPr id="10" name="pole tekstowe 9"/>
            <p:cNvSpPr txBox="1"/>
            <p:nvPr/>
          </p:nvSpPr>
          <p:spPr>
            <a:xfrm>
              <a:off x="4211960" y="5373216"/>
              <a:ext cx="4248472" cy="2892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2 Rama typu ring</a:t>
              </a:r>
            </a:p>
            <a:p>
              <a:r>
                <a:rPr lang="pl-PL" sz="1000" dirty="0" smtClean="0"/>
                <a:t>[http://www.rc-drones.com/</a:t>
              </a:r>
              <a:r>
                <a:rPr lang="pl-PL" sz="1000" dirty="0" err="1" smtClean="0"/>
                <a:t>images</a:t>
              </a:r>
              <a:r>
                <a:rPr lang="pl-PL" sz="1000" dirty="0" smtClean="0"/>
                <a:t>/pfg-328quad-pic5.jpg]</a:t>
              </a:r>
              <a:endParaRPr lang="pl-PL" sz="1000" dirty="0"/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5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559651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Rozwiązania konstrukcyjne wielowirnikowców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Kształt ramy</a:t>
            </a:r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3120918" y="2204864"/>
            <a:ext cx="6056593" cy="4243607"/>
            <a:chOff x="4259215" y="2810239"/>
            <a:chExt cx="4100574" cy="2180422"/>
          </a:xfrm>
        </p:grpSpPr>
        <p:pic>
          <p:nvPicPr>
            <p:cNvPr id="9" name="Obraz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59215" y="2810239"/>
              <a:ext cx="4100574" cy="1727843"/>
            </a:xfrm>
            <a:prstGeom prst="rect">
              <a:avLst/>
            </a:prstGeom>
          </p:spPr>
        </p:pic>
        <p:sp>
          <p:nvSpPr>
            <p:cNvPr id="10" name="pole tekstowe 9"/>
            <p:cNvSpPr txBox="1"/>
            <p:nvPr/>
          </p:nvSpPr>
          <p:spPr>
            <a:xfrm>
              <a:off x="5382020" y="4626940"/>
              <a:ext cx="1755091" cy="363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4 DJI </a:t>
              </a:r>
              <a:r>
                <a:rPr lang="pl-PL" sz="1000" dirty="0" err="1" smtClean="0"/>
                <a:t>Phantom</a:t>
              </a:r>
              <a:endParaRPr lang="pl-PL" sz="1000" dirty="0" smtClean="0"/>
            </a:p>
            <a:p>
              <a:r>
                <a:rPr lang="pl-PL" sz="1000" dirty="0" smtClean="0"/>
                <a:t>[http://zi5fccrezotc23ug.zippykid.netdna-cdn.com/</a:t>
              </a:r>
              <a:r>
                <a:rPr lang="pl-PL" sz="1000" dirty="0" err="1" smtClean="0"/>
                <a:t>wp-content</a:t>
              </a:r>
              <a:r>
                <a:rPr lang="pl-PL" sz="1000" dirty="0" smtClean="0"/>
                <a:t>/</a:t>
              </a:r>
              <a:r>
                <a:rPr lang="pl-PL" sz="1000" dirty="0" err="1" smtClean="0"/>
                <a:t>uploads</a:t>
              </a:r>
              <a:r>
                <a:rPr lang="pl-PL" sz="1000" dirty="0" smtClean="0"/>
                <a:t>/2015/01/dji-phantom-firmware-upgrade.png]</a:t>
              </a:r>
              <a:endParaRPr lang="pl-PL" sz="1000" dirty="0"/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6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58942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Rozwiązania konstrukcyjne wielowirnikowców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Usytuowanie </a:t>
            </a:r>
            <a:r>
              <a:rPr lang="pl-PL" dirty="0"/>
              <a:t>ś</a:t>
            </a:r>
            <a:r>
              <a:rPr lang="pl-PL" dirty="0" smtClean="0"/>
              <a:t>migieł</a:t>
            </a:r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3921091" y="2231329"/>
            <a:ext cx="4777143" cy="3686013"/>
            <a:chOff x="3861804" y="2810238"/>
            <a:chExt cx="4609659" cy="2699273"/>
          </a:xfrm>
        </p:grpSpPr>
        <p:pic>
          <p:nvPicPr>
            <p:cNvPr id="9" name="Obraz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1804" y="2810238"/>
              <a:ext cx="4449680" cy="2037151"/>
            </a:xfrm>
            <a:prstGeom prst="rect">
              <a:avLst/>
            </a:prstGeom>
          </p:spPr>
        </p:pic>
        <p:sp>
          <p:nvSpPr>
            <p:cNvPr id="10" name="pole tekstowe 9"/>
            <p:cNvSpPr txBox="1"/>
            <p:nvPr/>
          </p:nvSpPr>
          <p:spPr>
            <a:xfrm>
              <a:off x="4222991" y="5216510"/>
              <a:ext cx="4248472" cy="2930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5 DJI </a:t>
              </a:r>
              <a:r>
                <a:rPr lang="pl-PL" sz="1000" dirty="0" err="1" smtClean="0"/>
                <a:t>Phantom</a:t>
              </a:r>
              <a:endParaRPr lang="pl-PL" sz="1000" dirty="0" smtClean="0"/>
            </a:p>
            <a:p>
              <a:r>
                <a:rPr lang="pl-PL" sz="1000" dirty="0" smtClean="0"/>
                <a:t>[http://www.rc-drones.com/</a:t>
              </a:r>
              <a:r>
                <a:rPr lang="pl-PL" sz="1000" dirty="0" err="1" smtClean="0"/>
                <a:t>images</a:t>
              </a:r>
              <a:r>
                <a:rPr lang="pl-PL" sz="1000" dirty="0" smtClean="0"/>
                <a:t>/pfg-328quad-pic5.jpg]</a:t>
              </a:r>
              <a:endParaRPr lang="pl-PL" sz="1000" dirty="0"/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7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834825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Rozwiązania konstrukcyjne wielowirnikowców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Usytuowanie </a:t>
            </a:r>
            <a:r>
              <a:rPr lang="pl-PL" dirty="0"/>
              <a:t>ś</a:t>
            </a:r>
            <a:r>
              <a:rPr lang="pl-PL" dirty="0" smtClean="0"/>
              <a:t>migieł</a:t>
            </a:r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1420039" y="2331073"/>
            <a:ext cx="7196763" cy="4105318"/>
            <a:chOff x="3861804" y="2883281"/>
            <a:chExt cx="4952219" cy="2143872"/>
          </a:xfrm>
        </p:grpSpPr>
        <p:pic>
          <p:nvPicPr>
            <p:cNvPr id="9" name="Obraz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1804" y="2883281"/>
              <a:ext cx="4449680" cy="1891063"/>
            </a:xfrm>
            <a:prstGeom prst="rect">
              <a:avLst/>
            </a:prstGeom>
          </p:spPr>
        </p:pic>
        <p:sp>
          <p:nvSpPr>
            <p:cNvPr id="10" name="pole tekstowe 9"/>
            <p:cNvSpPr txBox="1"/>
            <p:nvPr/>
          </p:nvSpPr>
          <p:spPr>
            <a:xfrm>
              <a:off x="4565551" y="4818208"/>
              <a:ext cx="4248472" cy="208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5 Konfiguracje </a:t>
              </a:r>
              <a:r>
                <a:rPr lang="pl-PL" sz="1000" dirty="0" err="1" smtClean="0"/>
                <a:t>multikopterów</a:t>
              </a:r>
              <a:endParaRPr lang="pl-PL" sz="1000" dirty="0" smtClean="0"/>
            </a:p>
            <a:p>
              <a:r>
                <a:rPr lang="pl-PL" sz="1000" dirty="0"/>
                <a:t>[http://www.allerc.com/Pictures/supported_multi_rotor.jpg]</a:t>
              </a:r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8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578809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Rozwiązania konstrukcyjne wielowirnikowców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 smtClean="0"/>
              <a:t>Niestandardowe rozwiązania – np. </a:t>
            </a:r>
            <a:r>
              <a:rPr lang="pt-BR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HyTAQ</a:t>
            </a:r>
            <a:endParaRPr lang="pl-PL" dirty="0"/>
          </a:p>
        </p:txBody>
      </p:sp>
      <p:grpSp>
        <p:nvGrpSpPr>
          <p:cNvPr id="8" name="Grupa 7"/>
          <p:cNvGrpSpPr/>
          <p:nvPr/>
        </p:nvGrpSpPr>
        <p:grpSpPr>
          <a:xfrm>
            <a:off x="2048863" y="2325853"/>
            <a:ext cx="6461189" cy="3964662"/>
            <a:chOff x="2818714" y="2879458"/>
            <a:chExt cx="5492770" cy="2599379"/>
          </a:xfrm>
        </p:grpSpPr>
        <p:pic>
          <p:nvPicPr>
            <p:cNvPr id="9" name="Obraz 8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21144" y="2879458"/>
              <a:ext cx="5490340" cy="2342766"/>
            </a:xfrm>
            <a:prstGeom prst="rect">
              <a:avLst/>
            </a:prstGeom>
          </p:spPr>
        </p:pic>
        <p:sp>
          <p:nvSpPr>
            <p:cNvPr id="10" name="pole tekstowe 9"/>
            <p:cNvSpPr txBox="1"/>
            <p:nvPr/>
          </p:nvSpPr>
          <p:spPr>
            <a:xfrm>
              <a:off x="2818714" y="5216510"/>
              <a:ext cx="4248472" cy="2623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6 </a:t>
              </a:r>
              <a:r>
                <a:rPr lang="pl-PL" sz="1000" dirty="0" err="1" smtClean="0"/>
                <a:t>HyTAQ</a:t>
              </a:r>
              <a:endParaRPr lang="pl-PL" sz="1000" dirty="0" smtClean="0"/>
            </a:p>
            <a:p>
              <a:r>
                <a:rPr lang="pl-PL" sz="1000" dirty="0" smtClean="0"/>
                <a:t>[http://www.techaw.com/</a:t>
              </a:r>
              <a:r>
                <a:rPr lang="pl-PL" sz="1000" dirty="0" err="1" smtClean="0"/>
                <a:t>wp-content</a:t>
              </a:r>
              <a:r>
                <a:rPr lang="pl-PL" sz="1000" dirty="0" smtClean="0"/>
                <a:t>/</a:t>
              </a:r>
              <a:r>
                <a:rPr lang="pl-PL" sz="1000" dirty="0" err="1" smtClean="0"/>
                <a:t>uploads</a:t>
              </a:r>
              <a:r>
                <a:rPr lang="pl-PL" sz="1000" dirty="0" smtClean="0"/>
                <a:t>/2012/11/hytaq-robot.jpg]</a:t>
              </a:r>
              <a:endParaRPr lang="pl-PL" sz="1000" dirty="0"/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9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400459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jekt domyślny">
  <a:themeElements>
    <a:clrScheme name="Niestandardowy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FFFFFF"/>
      </a:hlink>
      <a:folHlink>
        <a:srgbClr val="FFFFFF"/>
      </a:folHlink>
    </a:clrScheme>
    <a:fontScheme name="Projekt domyśln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2483</TotalTime>
  <Words>2052</Words>
  <Application>Microsoft Office PowerPoint</Application>
  <PresentationFormat>Pokaz na ekranie (4:3)</PresentationFormat>
  <Paragraphs>476</Paragraphs>
  <Slides>45</Slides>
  <Notes>43</Notes>
  <HiddenSlides>0</HiddenSlides>
  <MMClips>0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45</vt:i4>
      </vt:variant>
    </vt:vector>
  </HeadingPairs>
  <TitlesOfParts>
    <vt:vector size="50" baseType="lpstr">
      <vt:lpstr>Arial</vt:lpstr>
      <vt:lpstr>Calibri</vt:lpstr>
      <vt:lpstr>Cambria Math</vt:lpstr>
      <vt:lpstr>Verdana</vt:lpstr>
      <vt:lpstr>Projekt domyślny</vt:lpstr>
      <vt:lpstr>Projekt i budowa modelu zdalnie sterowanego typu quadcopter </vt:lpstr>
      <vt:lpstr>Plan prezentacji</vt:lpstr>
      <vt:lpstr>Czym jest quadcopter?</vt:lpstr>
      <vt:lpstr>Rozwiązania konstrukcyjne wielowirnikowców</vt:lpstr>
      <vt:lpstr>Rozwiązania konstrukcyjne wielowirnikowców</vt:lpstr>
      <vt:lpstr>Rozwiązania konstrukcyjne wielowirnikowców</vt:lpstr>
      <vt:lpstr>Rozwiązania konstrukcyjne wielowirnikowców</vt:lpstr>
      <vt:lpstr>Rozwiązania konstrukcyjne wielowirnikowców</vt:lpstr>
      <vt:lpstr>Rozwiązania konstrukcyjne wielowirnikowców</vt:lpstr>
      <vt:lpstr>Rozwiązania konstrukcyjne wielowirnikowców</vt:lpstr>
      <vt:lpstr>Zastosowania</vt:lpstr>
      <vt:lpstr>Zastosowania</vt:lpstr>
      <vt:lpstr>Najprostsza konstrukcja</vt:lpstr>
      <vt:lpstr>Quadcopter</vt:lpstr>
      <vt:lpstr>Kinematyka</vt:lpstr>
      <vt:lpstr>Kinematyka</vt:lpstr>
      <vt:lpstr>Kinematyka</vt:lpstr>
      <vt:lpstr>Kinematyka</vt:lpstr>
      <vt:lpstr>Siły i momenty siły</vt:lpstr>
      <vt:lpstr>Siły i momenty siły</vt:lpstr>
      <vt:lpstr>Siły i momenty siły</vt:lpstr>
      <vt:lpstr>Siły i momenty siły</vt:lpstr>
      <vt:lpstr>Momenty bezwładności</vt:lpstr>
      <vt:lpstr>Dynamika</vt:lpstr>
      <vt:lpstr>Dynamika</vt:lpstr>
      <vt:lpstr>Dynamika</vt:lpstr>
      <vt:lpstr>Cel pracy:</vt:lpstr>
      <vt:lpstr>Projekt</vt:lpstr>
      <vt:lpstr>Projekt</vt:lpstr>
      <vt:lpstr>Rama: zaprojektowane</vt:lpstr>
      <vt:lpstr>Rama: zaprojektowane</vt:lpstr>
      <vt:lpstr>Rama: dobrane</vt:lpstr>
      <vt:lpstr>Algorytm działania</vt:lpstr>
      <vt:lpstr>Sterowanie</vt:lpstr>
      <vt:lpstr>Stanowisko testowe silnika</vt:lpstr>
      <vt:lpstr>Stanowisko testowe silnika</vt:lpstr>
      <vt:lpstr>Charakterystyka F(u) </vt:lpstr>
      <vt:lpstr>Charakterystyka F(u) </vt:lpstr>
      <vt:lpstr>Sterowanie – podejście 1</vt:lpstr>
      <vt:lpstr>Sterowanie – podejście 1</vt:lpstr>
      <vt:lpstr>Sterowanie – podejście 1</vt:lpstr>
      <vt:lpstr>Sterowanie – podejście 1</vt:lpstr>
      <vt:lpstr>Sterowanie – podejście 2</vt:lpstr>
      <vt:lpstr>Sterowanie – podejście 2</vt:lpstr>
      <vt:lpstr>Dziękuję za uwagę</vt:lpstr>
    </vt:vector>
  </TitlesOfParts>
  <Company>AGH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Maciek</dc:creator>
  <cp:lastModifiedBy>Łukasz Drożdż</cp:lastModifiedBy>
  <cp:revision>229</cp:revision>
  <dcterms:created xsi:type="dcterms:W3CDTF">2007-09-26T12:45:04Z</dcterms:created>
  <dcterms:modified xsi:type="dcterms:W3CDTF">2016-12-15T10:54:23Z</dcterms:modified>
</cp:coreProperties>
</file>